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12192000"/>
  <p:notesSz cx="6858000" cy="9144000"/>
  <p:embeddedFontLst>
    <p:embeddedFont>
      <p:font typeface="Garamond"/>
      <p:regular r:id="rId42"/>
      <p:bold r:id="rId43"/>
      <p:italic r:id="rId44"/>
      <p:boldItalic r:id="rId45"/>
    </p:embeddedFont>
    <p:embeddedFont>
      <p:font typeface="Lobster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597FF8-E52C-42BA-8914-FA7B751488E2}">
  <a:tblStyle styleId="{C9597FF8-E52C-42BA-8914-FA7B751488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Garamond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Garamond-italic.fntdata"/><Relationship Id="rId21" Type="http://schemas.openxmlformats.org/officeDocument/2006/relationships/slide" Target="slides/slide15.xml"/><Relationship Id="rId43" Type="http://schemas.openxmlformats.org/officeDocument/2006/relationships/font" Target="fonts/Garamond-bold.fntdata"/><Relationship Id="rId24" Type="http://schemas.openxmlformats.org/officeDocument/2006/relationships/slide" Target="slides/slide18.xml"/><Relationship Id="rId46" Type="http://schemas.openxmlformats.org/officeDocument/2006/relationships/font" Target="fonts/Lobster-regular.fntdata"/><Relationship Id="rId23" Type="http://schemas.openxmlformats.org/officeDocument/2006/relationships/slide" Target="slides/slide17.xml"/><Relationship Id="rId45" Type="http://schemas.openxmlformats.org/officeDocument/2006/relationships/font" Target="fonts/Garamon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a4b928343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a4b928343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0a4b928343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a4b928343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a4b928343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0a4b928343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a4b928343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a4b928343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0a4b928343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a4b928343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a4b928343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0a4b928343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a4b928343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a4b928343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0a4b928343_0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a4b928343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a4b928343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0a4b928343_0_2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a4b928343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0a4b928343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0a4b928343_0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a4b928343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a4b928343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0a4b928343_0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a4b928343_0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a4b928343_0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0a4b928343_0_3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a4b928343_0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0a4b928343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10a4b928343_0_3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b96e2d014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b96e2d014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4b96e2d014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0a4b928343_0_3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0a4b928343_0_3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0a4b928343_0_3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a4b928343_0_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0a4b928343_0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0a4b928343_0_4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0a4b928343_0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0a4b928343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0a4b928343_0_4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0a4b928343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0a4b928343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10a4b928343_0_4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0a4b928343_0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0a4b928343_0_4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10a4b928343_0_4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a4b928343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a4b928343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10a4b928343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0a4b928343_0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0a4b928343_0_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10a4b928343_0_5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a4b928343_0_5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0a4b928343_0_5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10a4b928343_0_5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0a4b928343_0_5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0a4b928343_0_5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10a4b928343_0_5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0a4b928343_0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0a4b928343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10a4b928343_0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a4b92834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a4b92834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0a4b92834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0a4b928343_0_5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0a4b928343_0_5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10a4b928343_0_5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a4b928343_0_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0a4b928343_0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10a4b928343_0_6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a4b928343_0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0a4b928343_0_6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10a4b928343_0_6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0a4b928343_0_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0a4b928343_0_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10a4b928343_0_6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0a2ec9c3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0a2ec9c3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10a2ec9c38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0a2ec9c38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0a2ec9c38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10a2ec9c38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a4b92834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a4b92834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0a4b928343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a4b928343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a4b928343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0a4b928343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a4b92834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a4b92834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0a4b928343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a4b928343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a4b928343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0a4b928343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a4b928343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a4b928343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0a4b928343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a4b928343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a4b928343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0a4b928343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31.jpg"/><Relationship Id="rId7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ctrTitle"/>
          </p:nvPr>
        </p:nvSpPr>
        <p:spPr>
          <a:xfrm>
            <a:off x="618900" y="2690400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6. Inductive reasoning</a:t>
            </a:r>
            <a:endParaRPr i="0" sz="3600" u="none" cap="none" strike="noStrike">
              <a:solidFill>
                <a:srgbClr val="D9C4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7760250" y="4025050"/>
            <a:ext cx="4375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John P.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CT5166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403" name="Google Shape;403;p23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Implement PageRank iteratively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Message passing</a:t>
            </a:r>
            <a:endParaRPr/>
          </a:p>
        </p:txBody>
      </p:sp>
      <p:sp>
        <p:nvSpPr>
          <p:cNvPr id="410" name="Google Shape;410;p24"/>
          <p:cNvSpPr/>
          <p:nvPr/>
        </p:nvSpPr>
        <p:spPr>
          <a:xfrm>
            <a:off x="5142250" y="3478575"/>
            <a:ext cx="701100" cy="5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"/>
          <p:cNvSpPr/>
          <p:nvPr/>
        </p:nvSpPr>
        <p:spPr>
          <a:xfrm>
            <a:off x="1882125" y="2188350"/>
            <a:ext cx="701100" cy="5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2492650" y="3478575"/>
            <a:ext cx="701100" cy="5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1728775" y="4768800"/>
            <a:ext cx="701100" cy="5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24"/>
          <p:cNvCxnSpPr>
            <a:stCxn id="411" idx="6"/>
            <a:endCxn id="410" idx="1"/>
          </p:cNvCxnSpPr>
          <p:nvPr/>
        </p:nvCxnSpPr>
        <p:spPr>
          <a:xfrm>
            <a:off x="2583225" y="2479050"/>
            <a:ext cx="2661600" cy="10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24"/>
          <p:cNvCxnSpPr>
            <a:stCxn id="412" idx="6"/>
            <a:endCxn id="410" idx="2"/>
          </p:cNvCxnSpPr>
          <p:nvPr/>
        </p:nvCxnSpPr>
        <p:spPr>
          <a:xfrm>
            <a:off x="3193750" y="3769275"/>
            <a:ext cx="19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24"/>
          <p:cNvCxnSpPr>
            <a:stCxn id="413" idx="6"/>
            <a:endCxn id="410" idx="3"/>
          </p:cNvCxnSpPr>
          <p:nvPr/>
        </p:nvCxnSpPr>
        <p:spPr>
          <a:xfrm flipH="1" rot="10800000">
            <a:off x="2429875" y="3974700"/>
            <a:ext cx="2814900" cy="10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7" name="Google Shape;4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225" y="1739325"/>
            <a:ext cx="801451" cy="53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950" y="3075674"/>
            <a:ext cx="651875" cy="48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225" y="5059500"/>
            <a:ext cx="701100" cy="53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7419" y="2566000"/>
            <a:ext cx="1031826" cy="6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4"/>
          <p:cNvSpPr/>
          <p:nvPr/>
        </p:nvSpPr>
        <p:spPr>
          <a:xfrm>
            <a:off x="7339500" y="1570750"/>
            <a:ext cx="4226100" cy="108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Message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: A vector of values to send to the next node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4"/>
          <p:cNvSpPr/>
          <p:nvPr/>
        </p:nvSpPr>
        <p:spPr>
          <a:xfrm>
            <a:off x="7339500" y="3043925"/>
            <a:ext cx="4226100" cy="108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Aggregator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: A function to combine the messages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4"/>
          <p:cNvSpPr/>
          <p:nvPr/>
        </p:nvSpPr>
        <p:spPr>
          <a:xfrm>
            <a:off x="7339500" y="4517100"/>
            <a:ext cx="4226100" cy="108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End condition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: Evaluates if the right result has been achieved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0750" y="1937576"/>
            <a:ext cx="904525" cy="9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Example: Graph colouring</a:t>
            </a:r>
            <a:endParaRPr/>
          </a:p>
        </p:txBody>
      </p:sp>
      <p:sp>
        <p:nvSpPr>
          <p:cNvPr id="431" name="Google Shape;431;p25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For a graph, where no node is connected to a node of the same colour (label)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Message:</a:t>
            </a:r>
            <a:r>
              <a:rPr lang="en-IE"/>
              <a:t> the colour of the node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Aggregator: </a:t>
            </a:r>
            <a:r>
              <a:rPr lang="en-IE"/>
              <a:t>choose a colour not in any message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/>
              <a:t>End condition:</a:t>
            </a:r>
            <a:r>
              <a:rPr lang="en-IE"/>
              <a:t> no neighbouring nodes have the same colour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32" name="Google Shape;4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775" y="5179720"/>
            <a:ext cx="5375225" cy="1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Edge labels - lossless transformation</a:t>
            </a:r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1047150" y="212240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London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1047150" y="3050825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UK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6"/>
          <p:cNvSpPr/>
          <p:nvPr/>
        </p:nvSpPr>
        <p:spPr>
          <a:xfrm>
            <a:off x="3088175" y="256190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6"/>
          <p:cNvSpPr/>
          <p:nvPr/>
        </p:nvSpPr>
        <p:spPr>
          <a:xfrm>
            <a:off x="685300" y="4041875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Manchester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26"/>
          <p:cNvCxnSpPr>
            <a:stCxn id="439" idx="4"/>
            <a:endCxn id="440" idx="0"/>
          </p:cNvCxnSpPr>
          <p:nvPr/>
        </p:nvCxnSpPr>
        <p:spPr>
          <a:xfrm>
            <a:off x="1855950" y="2561900"/>
            <a:ext cx="0" cy="4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26"/>
          <p:cNvCxnSpPr>
            <a:stCxn id="442" idx="0"/>
            <a:endCxn id="440" idx="4"/>
          </p:cNvCxnSpPr>
          <p:nvPr/>
        </p:nvCxnSpPr>
        <p:spPr>
          <a:xfrm flipH="1" rot="10800000">
            <a:off x="1494100" y="3490175"/>
            <a:ext cx="361800" cy="5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26"/>
          <p:cNvCxnSpPr>
            <a:stCxn id="439" idx="6"/>
            <a:endCxn id="441" idx="1"/>
          </p:cNvCxnSpPr>
          <p:nvPr/>
        </p:nvCxnSpPr>
        <p:spPr>
          <a:xfrm>
            <a:off x="2664750" y="2342150"/>
            <a:ext cx="660300" cy="2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26"/>
          <p:cNvSpPr txBox="1"/>
          <p:nvPr/>
        </p:nvSpPr>
        <p:spPr>
          <a:xfrm>
            <a:off x="2571150" y="2170725"/>
            <a:ext cx="15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airport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6"/>
          <p:cNvSpPr txBox="1"/>
          <p:nvPr/>
        </p:nvSpPr>
        <p:spPr>
          <a:xfrm>
            <a:off x="881675" y="2606263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6"/>
          <p:cNvSpPr txBox="1"/>
          <p:nvPr/>
        </p:nvSpPr>
        <p:spPr>
          <a:xfrm>
            <a:off x="762925" y="3565988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6"/>
          <p:cNvSpPr/>
          <p:nvPr/>
        </p:nvSpPr>
        <p:spPr>
          <a:xfrm>
            <a:off x="762925" y="4908600"/>
            <a:ext cx="3412500" cy="9351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PageRank (and similar algorithms) do not use the edge label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6"/>
          <p:cNvSpPr/>
          <p:nvPr/>
        </p:nvSpPr>
        <p:spPr>
          <a:xfrm>
            <a:off x="5273225" y="2745000"/>
            <a:ext cx="972300" cy="13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6"/>
          <p:cNvSpPr/>
          <p:nvPr/>
        </p:nvSpPr>
        <p:spPr>
          <a:xfrm>
            <a:off x="7127250" y="245245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London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6"/>
          <p:cNvSpPr/>
          <p:nvPr/>
        </p:nvSpPr>
        <p:spPr>
          <a:xfrm>
            <a:off x="7071150" y="396620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UK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6"/>
          <p:cNvSpPr/>
          <p:nvPr/>
        </p:nvSpPr>
        <p:spPr>
          <a:xfrm>
            <a:off x="9822750" y="3132525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6"/>
          <p:cNvSpPr/>
          <p:nvPr/>
        </p:nvSpPr>
        <p:spPr>
          <a:xfrm>
            <a:off x="7071150" y="527795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Manchester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6"/>
          <p:cNvSpPr/>
          <p:nvPr/>
        </p:nvSpPr>
        <p:spPr>
          <a:xfrm>
            <a:off x="9396000" y="184905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airport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6"/>
          <p:cNvSpPr/>
          <p:nvPr/>
        </p:nvSpPr>
        <p:spPr>
          <a:xfrm>
            <a:off x="9205675" y="419340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6"/>
          <p:cNvSpPr/>
          <p:nvPr/>
        </p:nvSpPr>
        <p:spPr>
          <a:xfrm>
            <a:off x="7610650" y="3244350"/>
            <a:ext cx="542400" cy="3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9124800" y="2745000"/>
            <a:ext cx="542400" cy="3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6"/>
          <p:cNvSpPr/>
          <p:nvPr/>
        </p:nvSpPr>
        <p:spPr>
          <a:xfrm>
            <a:off x="7608750" y="4681025"/>
            <a:ext cx="542400" cy="3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0" name="Google Shape;460;p26"/>
          <p:cNvCxnSpPr>
            <a:stCxn id="451" idx="4"/>
            <a:endCxn id="457" idx="0"/>
          </p:cNvCxnSpPr>
          <p:nvPr/>
        </p:nvCxnSpPr>
        <p:spPr>
          <a:xfrm flipH="1">
            <a:off x="7881750" y="2891950"/>
            <a:ext cx="54300" cy="3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26"/>
          <p:cNvCxnSpPr>
            <a:stCxn id="457" idx="2"/>
            <a:endCxn id="452" idx="0"/>
          </p:cNvCxnSpPr>
          <p:nvPr/>
        </p:nvCxnSpPr>
        <p:spPr>
          <a:xfrm flipH="1">
            <a:off x="7880050" y="3565950"/>
            <a:ext cx="1800" cy="4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26"/>
          <p:cNvCxnSpPr>
            <a:stCxn id="457" idx="3"/>
            <a:endCxn id="456" idx="1"/>
          </p:cNvCxnSpPr>
          <p:nvPr/>
        </p:nvCxnSpPr>
        <p:spPr>
          <a:xfrm>
            <a:off x="8153050" y="3405150"/>
            <a:ext cx="12894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26"/>
          <p:cNvCxnSpPr>
            <a:stCxn id="459" idx="0"/>
            <a:endCxn id="452" idx="4"/>
          </p:cNvCxnSpPr>
          <p:nvPr/>
        </p:nvCxnSpPr>
        <p:spPr>
          <a:xfrm rot="10800000">
            <a:off x="7879950" y="4405625"/>
            <a:ext cx="0" cy="2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26"/>
          <p:cNvCxnSpPr>
            <a:stCxn id="454" idx="0"/>
            <a:endCxn id="459" idx="2"/>
          </p:cNvCxnSpPr>
          <p:nvPr/>
        </p:nvCxnSpPr>
        <p:spPr>
          <a:xfrm rot="10800000">
            <a:off x="7879950" y="5002550"/>
            <a:ext cx="0" cy="2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26"/>
          <p:cNvCxnSpPr>
            <a:stCxn id="459" idx="3"/>
            <a:endCxn id="456" idx="3"/>
          </p:cNvCxnSpPr>
          <p:nvPr/>
        </p:nvCxnSpPr>
        <p:spPr>
          <a:xfrm flipH="1" rot="10800000">
            <a:off x="8151150" y="4568525"/>
            <a:ext cx="1291500" cy="2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26"/>
          <p:cNvCxnSpPr>
            <a:stCxn id="451" idx="6"/>
            <a:endCxn id="458" idx="1"/>
          </p:cNvCxnSpPr>
          <p:nvPr/>
        </p:nvCxnSpPr>
        <p:spPr>
          <a:xfrm>
            <a:off x="8744850" y="2672200"/>
            <a:ext cx="380100" cy="2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26"/>
          <p:cNvCxnSpPr>
            <a:stCxn id="458" idx="3"/>
            <a:endCxn id="453" idx="1"/>
          </p:cNvCxnSpPr>
          <p:nvPr/>
        </p:nvCxnSpPr>
        <p:spPr>
          <a:xfrm>
            <a:off x="9667200" y="2905800"/>
            <a:ext cx="3924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26"/>
          <p:cNvCxnSpPr>
            <a:stCxn id="458" idx="0"/>
            <a:endCxn id="455" idx="3"/>
          </p:cNvCxnSpPr>
          <p:nvPr/>
        </p:nvCxnSpPr>
        <p:spPr>
          <a:xfrm flipH="1" rot="10800000">
            <a:off x="9396000" y="2224200"/>
            <a:ext cx="237000" cy="5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26"/>
          <p:cNvSpPr/>
          <p:nvPr/>
        </p:nvSpPr>
        <p:spPr>
          <a:xfrm>
            <a:off x="9518000" y="5450875"/>
            <a:ext cx="1835700" cy="804000"/>
          </a:xfrm>
          <a:prstGeom prst="wedgeRoundRectCallout">
            <a:avLst>
              <a:gd fmla="val 58370" name="adj1"/>
              <a:gd fmla="val 101902" name="adj2"/>
              <a:gd fmla="val 0" name="adj3"/>
            </a:avLst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What does this remind you of?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Edge labels - lossy transformation</a:t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1047150" y="212240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London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047150" y="3050825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UK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3088175" y="256190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685300" y="4041875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Manchester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27"/>
          <p:cNvCxnSpPr>
            <a:stCxn id="476" idx="4"/>
            <a:endCxn id="477" idx="0"/>
          </p:cNvCxnSpPr>
          <p:nvPr/>
        </p:nvCxnSpPr>
        <p:spPr>
          <a:xfrm>
            <a:off x="1855950" y="2561900"/>
            <a:ext cx="0" cy="4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27"/>
          <p:cNvCxnSpPr>
            <a:stCxn id="479" idx="0"/>
            <a:endCxn id="477" idx="4"/>
          </p:cNvCxnSpPr>
          <p:nvPr/>
        </p:nvCxnSpPr>
        <p:spPr>
          <a:xfrm flipH="1" rot="10800000">
            <a:off x="1494100" y="3490175"/>
            <a:ext cx="361800" cy="5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27"/>
          <p:cNvCxnSpPr>
            <a:stCxn id="476" idx="6"/>
            <a:endCxn id="478" idx="1"/>
          </p:cNvCxnSpPr>
          <p:nvPr/>
        </p:nvCxnSpPr>
        <p:spPr>
          <a:xfrm>
            <a:off x="2664750" y="2342150"/>
            <a:ext cx="660300" cy="2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27"/>
          <p:cNvSpPr txBox="1"/>
          <p:nvPr/>
        </p:nvSpPr>
        <p:spPr>
          <a:xfrm>
            <a:off x="2571150" y="2170725"/>
            <a:ext cx="15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airport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881675" y="2606263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7"/>
          <p:cNvSpPr txBox="1"/>
          <p:nvPr/>
        </p:nvSpPr>
        <p:spPr>
          <a:xfrm>
            <a:off x="762925" y="3565988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2571150" y="4568525"/>
            <a:ext cx="3412500" cy="9351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Sometimes a lossy transformation is better for the application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7"/>
          <p:cNvSpPr/>
          <p:nvPr/>
        </p:nvSpPr>
        <p:spPr>
          <a:xfrm>
            <a:off x="5273225" y="2745000"/>
            <a:ext cx="972300" cy="13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127250" y="245245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London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9240275" y="4190575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UK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7"/>
          <p:cNvSpPr/>
          <p:nvPr/>
        </p:nvSpPr>
        <p:spPr>
          <a:xfrm>
            <a:off x="9822750" y="3132525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7"/>
          <p:cNvSpPr/>
          <p:nvPr/>
        </p:nvSpPr>
        <p:spPr>
          <a:xfrm>
            <a:off x="7071150" y="527795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Manchester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7"/>
          <p:cNvSpPr/>
          <p:nvPr/>
        </p:nvSpPr>
        <p:spPr>
          <a:xfrm>
            <a:off x="9396000" y="184905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airport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7127250" y="3865200"/>
            <a:ext cx="1617600" cy="43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p27"/>
          <p:cNvCxnSpPr>
            <a:stCxn id="488" idx="4"/>
            <a:endCxn id="493" idx="0"/>
          </p:cNvCxnSpPr>
          <p:nvPr/>
        </p:nvCxnSpPr>
        <p:spPr>
          <a:xfrm>
            <a:off x="7936050" y="2891950"/>
            <a:ext cx="0" cy="9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27"/>
          <p:cNvCxnSpPr>
            <a:stCxn id="491" idx="0"/>
            <a:endCxn id="493" idx="4"/>
          </p:cNvCxnSpPr>
          <p:nvPr/>
        </p:nvCxnSpPr>
        <p:spPr>
          <a:xfrm flipH="1" rot="10800000">
            <a:off x="7879950" y="4304750"/>
            <a:ext cx="56100" cy="9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27"/>
          <p:cNvCxnSpPr>
            <a:stCxn id="493" idx="6"/>
            <a:endCxn id="489" idx="2"/>
          </p:cNvCxnSpPr>
          <p:nvPr/>
        </p:nvCxnSpPr>
        <p:spPr>
          <a:xfrm>
            <a:off x="8744850" y="4084950"/>
            <a:ext cx="495300" cy="3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27"/>
          <p:cNvCxnSpPr>
            <a:stCxn id="488" idx="7"/>
            <a:endCxn id="492" idx="3"/>
          </p:cNvCxnSpPr>
          <p:nvPr/>
        </p:nvCxnSpPr>
        <p:spPr>
          <a:xfrm flipH="1" rot="10800000">
            <a:off x="8507958" y="2224313"/>
            <a:ext cx="1125000" cy="2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27"/>
          <p:cNvCxnSpPr>
            <a:stCxn id="492" idx="4"/>
            <a:endCxn id="490" idx="0"/>
          </p:cNvCxnSpPr>
          <p:nvPr/>
        </p:nvCxnSpPr>
        <p:spPr>
          <a:xfrm>
            <a:off x="10204800" y="2288550"/>
            <a:ext cx="426900" cy="8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8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100"/>
              <a:t>Graph</a:t>
            </a:r>
            <a:endParaRPr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100"/>
              <a:t>Embeddings</a:t>
            </a:r>
            <a:endParaRPr sz="6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 One-hot embedding</a:t>
            </a: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5329250" y="4086688"/>
            <a:ext cx="701100" cy="5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069125" y="2796463"/>
            <a:ext cx="701100" cy="5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2679650" y="4984263"/>
            <a:ext cx="701100" cy="58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29"/>
          <p:cNvCxnSpPr>
            <a:stCxn id="512" idx="6"/>
            <a:endCxn id="511" idx="1"/>
          </p:cNvCxnSpPr>
          <p:nvPr/>
        </p:nvCxnSpPr>
        <p:spPr>
          <a:xfrm>
            <a:off x="2770225" y="3087163"/>
            <a:ext cx="2661600" cy="108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29"/>
          <p:cNvCxnSpPr>
            <a:stCxn id="513" idx="6"/>
            <a:endCxn id="511" idx="3"/>
          </p:cNvCxnSpPr>
          <p:nvPr/>
        </p:nvCxnSpPr>
        <p:spPr>
          <a:xfrm flipH="1" rot="10800000">
            <a:off x="3380750" y="4582863"/>
            <a:ext cx="2051100" cy="69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29"/>
          <p:cNvSpPr/>
          <p:nvPr/>
        </p:nvSpPr>
        <p:spPr>
          <a:xfrm>
            <a:off x="1741825" y="1972750"/>
            <a:ext cx="327300" cy="879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2352350" y="4171975"/>
            <a:ext cx="327300" cy="879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5880000" y="3136975"/>
            <a:ext cx="327300" cy="879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7844400" y="1570750"/>
            <a:ext cx="3627600" cy="35715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Each node has a different vector with a single non-zero value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Very large vectors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Does not capture graph structure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We would like to map to a lower dimensional space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9"/>
          <p:cNvSpPr/>
          <p:nvPr/>
        </p:nvSpPr>
        <p:spPr>
          <a:xfrm>
            <a:off x="2620625" y="2066200"/>
            <a:ext cx="610500" cy="6921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0.7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9"/>
          <p:cNvSpPr/>
          <p:nvPr/>
        </p:nvSpPr>
        <p:spPr>
          <a:xfrm>
            <a:off x="2228025" y="2267350"/>
            <a:ext cx="2337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6824800" y="3230425"/>
            <a:ext cx="610500" cy="6921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9"/>
          <p:cNvSpPr/>
          <p:nvPr/>
        </p:nvSpPr>
        <p:spPr>
          <a:xfrm>
            <a:off x="6432200" y="3431575"/>
            <a:ext cx="2337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3241275" y="4232075"/>
            <a:ext cx="610500" cy="6921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9"/>
          <p:cNvSpPr/>
          <p:nvPr/>
        </p:nvSpPr>
        <p:spPr>
          <a:xfrm>
            <a:off x="2848675" y="4433225"/>
            <a:ext cx="2337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Plausibility</a:t>
            </a:r>
            <a:endParaRPr/>
          </a:p>
        </p:txBody>
      </p:sp>
      <p:sp>
        <p:nvSpPr>
          <p:cNvPr id="532" name="Google Shape;532;p3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should be able to construct the graph from the embeddings, </a:t>
            </a:r>
            <a:r>
              <a:rPr i="1" lang="en-IE"/>
              <a:t>e</a:t>
            </a:r>
            <a:r>
              <a:rPr baseline="-25000" i="1" lang="en-IE"/>
              <a:t>s</a:t>
            </a:r>
            <a:r>
              <a:rPr lang="en-IE"/>
              <a:t>, </a:t>
            </a:r>
            <a:r>
              <a:rPr i="1" lang="en-IE"/>
              <a:t>e</a:t>
            </a:r>
            <a:r>
              <a:rPr baseline="-25000" i="1" lang="en-IE"/>
              <a:t>o</a:t>
            </a:r>
            <a:r>
              <a:rPr lang="en-IE"/>
              <a:t>, </a:t>
            </a:r>
            <a:r>
              <a:rPr i="1" lang="en-IE"/>
              <a:t>r</a:t>
            </a:r>
            <a:r>
              <a:rPr baseline="-25000" i="1" lang="en-IE"/>
              <a:t>p</a:t>
            </a:r>
            <a:r>
              <a:rPr lang="en-IE"/>
              <a:t>, with a probability function </a:t>
            </a:r>
            <a:r>
              <a:rPr i="1" lang="en-IE"/>
              <a:t>f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f</a:t>
            </a:r>
            <a:r>
              <a:rPr lang="en-IE"/>
              <a:t>(</a:t>
            </a:r>
            <a:r>
              <a:rPr i="1" lang="en-IE"/>
              <a:t>e</a:t>
            </a:r>
            <a:r>
              <a:rPr baseline="-25000" i="1" lang="en-IE"/>
              <a:t>s</a:t>
            </a:r>
            <a:r>
              <a:rPr lang="en-IE"/>
              <a:t>, </a:t>
            </a:r>
            <a:r>
              <a:rPr i="1" lang="en-IE"/>
              <a:t>r</a:t>
            </a:r>
            <a:r>
              <a:rPr baseline="-25000" i="1" lang="en-IE"/>
              <a:t>p</a:t>
            </a:r>
            <a:r>
              <a:rPr lang="en-IE"/>
              <a:t>, </a:t>
            </a:r>
            <a:r>
              <a:rPr i="1" lang="en-IE"/>
              <a:t>e</a:t>
            </a:r>
            <a:r>
              <a:rPr baseline="-25000" i="1" lang="en-IE"/>
              <a:t>o</a:t>
            </a:r>
            <a:r>
              <a:rPr lang="en-IE"/>
              <a:t>) ≃ 1    if   (</a:t>
            </a:r>
            <a:r>
              <a:rPr i="1" lang="en-IE"/>
              <a:t>s</a:t>
            </a:r>
            <a:r>
              <a:rPr lang="en-IE"/>
              <a:t>, </a:t>
            </a:r>
            <a:r>
              <a:rPr i="1" lang="en-IE"/>
              <a:t>p</a:t>
            </a:r>
            <a:r>
              <a:rPr lang="en-IE"/>
              <a:t>, </a:t>
            </a:r>
            <a:r>
              <a:rPr i="1" lang="en-IE"/>
              <a:t>o</a:t>
            </a:r>
            <a:r>
              <a:rPr lang="en-IE"/>
              <a:t>) ∈ </a:t>
            </a:r>
            <a:r>
              <a:rPr i="1" lang="en-IE"/>
              <a:t>E</a:t>
            </a:r>
            <a:endParaRPr i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f</a:t>
            </a:r>
            <a:r>
              <a:rPr lang="en-IE"/>
              <a:t>(</a:t>
            </a:r>
            <a:r>
              <a:rPr i="1" lang="en-IE"/>
              <a:t>e</a:t>
            </a:r>
            <a:r>
              <a:rPr baseline="-25000" i="1" lang="en-IE"/>
              <a:t>s</a:t>
            </a:r>
            <a:r>
              <a:rPr lang="en-IE"/>
              <a:t>, </a:t>
            </a:r>
            <a:r>
              <a:rPr i="1" lang="en-IE"/>
              <a:t>r</a:t>
            </a:r>
            <a:r>
              <a:rPr baseline="-25000" i="1" lang="en-IE"/>
              <a:t>p</a:t>
            </a:r>
            <a:r>
              <a:rPr lang="en-IE"/>
              <a:t>, </a:t>
            </a:r>
            <a:r>
              <a:rPr i="1" lang="en-IE"/>
              <a:t>e</a:t>
            </a:r>
            <a:r>
              <a:rPr baseline="-25000" i="1" lang="en-IE"/>
              <a:t>o</a:t>
            </a:r>
            <a:r>
              <a:rPr lang="en-IE"/>
              <a:t>) ≃ 0    if   (</a:t>
            </a:r>
            <a:r>
              <a:rPr i="1" lang="en-IE"/>
              <a:t>s</a:t>
            </a:r>
            <a:r>
              <a:rPr lang="en-IE"/>
              <a:t>, </a:t>
            </a:r>
            <a:r>
              <a:rPr i="1" lang="en-IE"/>
              <a:t>p</a:t>
            </a:r>
            <a:r>
              <a:rPr lang="en-IE"/>
              <a:t>, </a:t>
            </a:r>
            <a:r>
              <a:rPr i="1" lang="en-IE"/>
              <a:t>o</a:t>
            </a:r>
            <a:r>
              <a:rPr lang="en-IE"/>
              <a:t>) ∉ </a:t>
            </a:r>
            <a:r>
              <a:rPr i="1" lang="en-IE"/>
              <a:t>E</a:t>
            </a:r>
            <a:endParaRPr i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Nodes are from the same vector space, properties have a different space. There are generally far more negative examples than positive.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TransE - Translational Embeddings</a:t>
            </a:r>
            <a:endParaRPr/>
          </a:p>
        </p:txBody>
      </p:sp>
      <p:sp>
        <p:nvSpPr>
          <p:cNvPr id="539" name="Google Shape;539;p31"/>
          <p:cNvSpPr txBox="1"/>
          <p:nvPr>
            <p:ph idx="1" type="body"/>
          </p:nvPr>
        </p:nvSpPr>
        <p:spPr>
          <a:xfrm>
            <a:off x="838200" y="1825625"/>
            <a:ext cx="61554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TransE attempts to find embeddings such that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e</a:t>
            </a:r>
            <a:r>
              <a:rPr baseline="-25000" i="1" lang="en-IE"/>
              <a:t>s</a:t>
            </a:r>
            <a:r>
              <a:rPr lang="en-IE"/>
              <a:t> + </a:t>
            </a:r>
            <a:r>
              <a:rPr i="1" lang="en-IE"/>
              <a:t>r</a:t>
            </a:r>
            <a:r>
              <a:rPr baseline="-25000" i="1" lang="en-IE"/>
              <a:t>p</a:t>
            </a:r>
            <a:r>
              <a:rPr lang="en-IE"/>
              <a:t> ≃ </a:t>
            </a:r>
            <a:r>
              <a:rPr i="1" lang="en-IE"/>
              <a:t>e</a:t>
            </a:r>
            <a:r>
              <a:rPr baseline="-25000" i="1" lang="en-IE"/>
              <a:t>o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Negative samples are created by replacing either the subject or object node with a random node</a:t>
            </a:r>
            <a:endParaRPr/>
          </a:p>
        </p:txBody>
      </p:sp>
      <p:cxnSp>
        <p:nvCxnSpPr>
          <p:cNvPr id="540" name="Google Shape;540;p31"/>
          <p:cNvCxnSpPr/>
          <p:nvPr/>
        </p:nvCxnSpPr>
        <p:spPr>
          <a:xfrm rot="10800000">
            <a:off x="9106650" y="2190150"/>
            <a:ext cx="9300" cy="2477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31"/>
          <p:cNvCxnSpPr/>
          <p:nvPr/>
        </p:nvCxnSpPr>
        <p:spPr>
          <a:xfrm>
            <a:off x="8639100" y="4368650"/>
            <a:ext cx="31041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31"/>
          <p:cNvCxnSpPr/>
          <p:nvPr/>
        </p:nvCxnSpPr>
        <p:spPr>
          <a:xfrm flipH="1" rot="10800000">
            <a:off x="9115950" y="2779200"/>
            <a:ext cx="869400" cy="158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31"/>
          <p:cNvCxnSpPr/>
          <p:nvPr/>
        </p:nvCxnSpPr>
        <p:spPr>
          <a:xfrm flipH="1" rot="10800000">
            <a:off x="9985475" y="2461300"/>
            <a:ext cx="1308900" cy="33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31"/>
          <p:cNvCxnSpPr/>
          <p:nvPr/>
        </p:nvCxnSpPr>
        <p:spPr>
          <a:xfrm flipH="1" rot="10800000">
            <a:off x="9087900" y="2470700"/>
            <a:ext cx="2197200" cy="192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31"/>
          <p:cNvSpPr txBox="1"/>
          <p:nvPr/>
        </p:nvSpPr>
        <p:spPr>
          <a:xfrm>
            <a:off x="9237500" y="3029300"/>
            <a:ext cx="43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IE" sz="1700">
                <a:latin typeface="Calibri"/>
                <a:ea typeface="Calibri"/>
                <a:cs typeface="Calibri"/>
                <a:sym typeface="Calibri"/>
              </a:rPr>
              <a:t>s</a:t>
            </a:r>
            <a:endParaRPr baseline="-25000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1"/>
          <p:cNvSpPr txBox="1"/>
          <p:nvPr/>
        </p:nvSpPr>
        <p:spPr>
          <a:xfrm>
            <a:off x="10259425" y="2190150"/>
            <a:ext cx="43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-25000" lang="en-IE" sz="1700">
                <a:latin typeface="Calibri"/>
                <a:ea typeface="Calibri"/>
                <a:cs typeface="Calibri"/>
                <a:sym typeface="Calibri"/>
              </a:rPr>
              <a:t>p</a:t>
            </a:r>
            <a:endParaRPr baseline="-25000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1"/>
          <p:cNvSpPr txBox="1"/>
          <p:nvPr/>
        </p:nvSpPr>
        <p:spPr>
          <a:xfrm>
            <a:off x="10259425" y="3360075"/>
            <a:ext cx="43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aseline="-25000" lang="en-IE" sz="1700">
                <a:latin typeface="Calibri"/>
                <a:ea typeface="Calibri"/>
                <a:cs typeface="Calibri"/>
                <a:sym typeface="Calibri"/>
              </a:rPr>
              <a:t>o</a:t>
            </a:r>
            <a:endParaRPr baseline="-25000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TransE - Translation Embedding</a:t>
            </a:r>
            <a:endParaRPr/>
          </a:p>
        </p:txBody>
      </p:sp>
      <p:pic>
        <p:nvPicPr>
          <p:cNvPr id="554" name="Google Shape;5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00" y="2900400"/>
            <a:ext cx="11887200" cy="105719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2"/>
          <p:cNvSpPr/>
          <p:nvPr/>
        </p:nvSpPr>
        <p:spPr>
          <a:xfrm>
            <a:off x="1505300" y="4768350"/>
            <a:ext cx="3020100" cy="87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Corrupted triple: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Either (s’, p, o) or (s, p, o’)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6" name="Google Shape;556;p32"/>
          <p:cNvCxnSpPr>
            <a:stCxn id="555" idx="0"/>
          </p:cNvCxnSpPr>
          <p:nvPr/>
        </p:nvCxnSpPr>
        <p:spPr>
          <a:xfrm flipH="1" rot="10800000">
            <a:off x="3015350" y="3992250"/>
            <a:ext cx="612300" cy="77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32"/>
          <p:cNvSpPr/>
          <p:nvPr/>
        </p:nvSpPr>
        <p:spPr>
          <a:xfrm>
            <a:off x="8333700" y="4768350"/>
            <a:ext cx="3020100" cy="87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[x]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 = x if x &gt; 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[x]</a:t>
            </a:r>
            <a:r>
              <a:rPr baseline="-25000" lang="en-IE" sz="180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 = 0 otherwise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8" name="Google Shape;558;p32"/>
          <p:cNvCxnSpPr>
            <a:stCxn id="557" idx="0"/>
          </p:cNvCxnSpPr>
          <p:nvPr/>
        </p:nvCxnSpPr>
        <p:spPr>
          <a:xfrm flipH="1" rot="10800000">
            <a:off x="9843750" y="3562350"/>
            <a:ext cx="1890000" cy="120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32"/>
          <p:cNvSpPr/>
          <p:nvPr/>
        </p:nvSpPr>
        <p:spPr>
          <a:xfrm>
            <a:off x="8486100" y="1255675"/>
            <a:ext cx="3020100" cy="87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Distance function, e.g., Euclidean ||x - y||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0" name="Google Shape;560;p32"/>
          <p:cNvCxnSpPr>
            <a:stCxn id="559" idx="2"/>
          </p:cNvCxnSpPr>
          <p:nvPr/>
        </p:nvCxnSpPr>
        <p:spPr>
          <a:xfrm flipH="1">
            <a:off x="9863850" y="2134675"/>
            <a:ext cx="132300" cy="71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32"/>
          <p:cNvSpPr/>
          <p:nvPr/>
        </p:nvSpPr>
        <p:spPr>
          <a:xfrm>
            <a:off x="4160000" y="1501575"/>
            <a:ext cx="3020100" cy="87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Margin hyperparameter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2" name="Google Shape;562;p32"/>
          <p:cNvCxnSpPr>
            <a:stCxn id="561" idx="2"/>
          </p:cNvCxnSpPr>
          <p:nvPr/>
        </p:nvCxnSpPr>
        <p:spPr>
          <a:xfrm flipH="1">
            <a:off x="5179850" y="2380575"/>
            <a:ext cx="490200" cy="52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3" name="Google Shape;563;p32"/>
          <p:cNvSpPr/>
          <p:nvPr/>
        </p:nvSpPr>
        <p:spPr>
          <a:xfrm>
            <a:off x="5142450" y="5167175"/>
            <a:ext cx="2839200" cy="12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Generally solved by creating mini-batches and gradient descent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Course structure</a:t>
            </a:r>
            <a:endParaRPr/>
          </a:p>
        </p:txBody>
      </p:sp>
      <p:graphicFrame>
        <p:nvGraphicFramePr>
          <p:cNvPr id="245" name="Google Shape;245;p15"/>
          <p:cNvGraphicFramePr/>
          <p:nvPr/>
        </p:nvGraphicFramePr>
        <p:xfrm>
          <a:off x="952500" y="20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{C9597FF8-E52C-42BA-8914-FA7B751488E2}</a:tableStyleId>
              </a:tblPr>
              <a:tblGrid>
                <a:gridCol w="1100200"/>
                <a:gridCol w="4043300"/>
                <a:gridCol w="1146475"/>
                <a:gridCol w="399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9th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Introduction to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21st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E">
                          <a:solidFill>
                            <a:schemeClr val="dk1"/>
                          </a:solidFill>
                        </a:rPr>
                        <a:t>Inductive reasoning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16th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Models for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28th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Creation (no lab on Monday)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23rd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Querying and Serialization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4th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Alignment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30th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Schemas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11th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Publishing and Linked Open Data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7th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Deductive reasoning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18th Nov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Linguistic Linked Open Data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14th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/>
                        <a:t>No Lecture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25th Nov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Enterprise Knowledge Graphs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33"/>
          <p:cNvCxnSpPr/>
          <p:nvPr/>
        </p:nvCxnSpPr>
        <p:spPr>
          <a:xfrm flipH="1" rot="10800000">
            <a:off x="5815600" y="4817900"/>
            <a:ext cx="1533300" cy="105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70" name="Google Shape;570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Adjacency matrix and tensor</a:t>
            </a:r>
            <a:endParaRPr/>
          </a:p>
        </p:txBody>
      </p:sp>
      <p:sp>
        <p:nvSpPr>
          <p:cNvPr id="571" name="Google Shape;571;p33"/>
          <p:cNvSpPr txBox="1"/>
          <p:nvPr>
            <p:ph idx="1" type="body"/>
          </p:nvPr>
        </p:nvSpPr>
        <p:spPr>
          <a:xfrm>
            <a:off x="838200" y="1825625"/>
            <a:ext cx="10515600" cy="16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 adjacency matrix of a graph is a matrix that summarizes the edges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have a matrix for each relation which we can combine in a 3-dimensional tensor</a:t>
            </a: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08950" y="4712275"/>
            <a:ext cx="448800" cy="42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3"/>
          <p:cNvSpPr/>
          <p:nvPr/>
        </p:nvSpPr>
        <p:spPr>
          <a:xfrm>
            <a:off x="2583300" y="3705325"/>
            <a:ext cx="448800" cy="42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3"/>
          <p:cNvSpPr/>
          <p:nvPr/>
        </p:nvSpPr>
        <p:spPr>
          <a:xfrm>
            <a:off x="2560050" y="5332025"/>
            <a:ext cx="448800" cy="42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3"/>
          <p:cNvSpPr/>
          <p:nvPr/>
        </p:nvSpPr>
        <p:spPr>
          <a:xfrm>
            <a:off x="3698725" y="4496300"/>
            <a:ext cx="448800" cy="42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6" name="Google Shape;576;p33"/>
          <p:cNvCxnSpPr>
            <a:stCxn id="572" idx="7"/>
            <a:endCxn id="573" idx="3"/>
          </p:cNvCxnSpPr>
          <p:nvPr/>
        </p:nvCxnSpPr>
        <p:spPr>
          <a:xfrm flipH="1" rot="10800000">
            <a:off x="1692025" y="4064370"/>
            <a:ext cx="957000" cy="709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33"/>
          <p:cNvCxnSpPr>
            <a:stCxn id="572" idx="6"/>
            <a:endCxn id="575" idx="1"/>
          </p:cNvCxnSpPr>
          <p:nvPr/>
        </p:nvCxnSpPr>
        <p:spPr>
          <a:xfrm flipH="1" rot="10800000">
            <a:off x="1757750" y="4557775"/>
            <a:ext cx="2006700" cy="364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33"/>
          <p:cNvCxnSpPr>
            <a:stCxn id="575" idx="3"/>
            <a:endCxn id="574" idx="7"/>
          </p:cNvCxnSpPr>
          <p:nvPr/>
        </p:nvCxnSpPr>
        <p:spPr>
          <a:xfrm flipH="1">
            <a:off x="2943050" y="4855305"/>
            <a:ext cx="821400" cy="538200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p33"/>
          <p:cNvCxnSpPr>
            <a:stCxn id="573" idx="5"/>
            <a:endCxn id="575" idx="0"/>
          </p:cNvCxnSpPr>
          <p:nvPr/>
        </p:nvCxnSpPr>
        <p:spPr>
          <a:xfrm>
            <a:off x="2966375" y="4064330"/>
            <a:ext cx="956700" cy="432000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33"/>
          <p:cNvCxnSpPr>
            <a:stCxn id="573" idx="4"/>
            <a:endCxn id="574" idx="0"/>
          </p:cNvCxnSpPr>
          <p:nvPr/>
        </p:nvCxnSpPr>
        <p:spPr>
          <a:xfrm flipH="1">
            <a:off x="2784600" y="4125925"/>
            <a:ext cx="23100" cy="1206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33"/>
          <p:cNvCxnSpPr>
            <a:stCxn id="575" idx="4"/>
            <a:endCxn id="572" idx="4"/>
          </p:cNvCxnSpPr>
          <p:nvPr/>
        </p:nvCxnSpPr>
        <p:spPr>
          <a:xfrm rot="5400000">
            <a:off x="2620225" y="3830000"/>
            <a:ext cx="216000" cy="2389800"/>
          </a:xfrm>
          <a:prstGeom prst="curvedConnector3">
            <a:avLst>
              <a:gd fmla="val 515579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33"/>
          <p:cNvCxnSpPr>
            <a:stCxn id="572" idx="5"/>
            <a:endCxn id="574" idx="2"/>
          </p:cNvCxnSpPr>
          <p:nvPr/>
        </p:nvCxnSpPr>
        <p:spPr>
          <a:xfrm>
            <a:off x="1692025" y="5071280"/>
            <a:ext cx="867900" cy="471000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33"/>
          <p:cNvSpPr/>
          <p:nvPr/>
        </p:nvSpPr>
        <p:spPr>
          <a:xfrm>
            <a:off x="5768750" y="4417650"/>
            <a:ext cx="1739100" cy="16140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0 1 1 0</a:t>
            </a:r>
            <a:endParaRPr b="1" sz="24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0 0 0 0</a:t>
            </a:r>
            <a:endParaRPr b="1" sz="24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1 0 0 0</a:t>
            </a:r>
            <a:endParaRPr b="1" sz="24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0 0 0 0</a:t>
            </a:r>
            <a:endParaRPr b="1" sz="24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3"/>
          <p:cNvSpPr/>
          <p:nvPr/>
        </p:nvSpPr>
        <p:spPr>
          <a:xfrm>
            <a:off x="7342300" y="3391600"/>
            <a:ext cx="1739100" cy="1614000"/>
          </a:xfrm>
          <a:prstGeom prst="bracket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0 0 0 1</a:t>
            </a:r>
            <a:endParaRPr b="1" sz="2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0 0 1 0</a:t>
            </a:r>
            <a:endParaRPr b="1" sz="2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0 0 0 1</a:t>
            </a:r>
            <a:endParaRPr b="1" sz="2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0 0 0 0</a:t>
            </a:r>
            <a:endParaRPr b="1" sz="2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5" name="Google Shape;585;p33"/>
          <p:cNvCxnSpPr/>
          <p:nvPr/>
        </p:nvCxnSpPr>
        <p:spPr>
          <a:xfrm flipH="1" rot="10800000">
            <a:off x="5806150" y="3450150"/>
            <a:ext cx="1552200" cy="98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33"/>
          <p:cNvCxnSpPr/>
          <p:nvPr/>
        </p:nvCxnSpPr>
        <p:spPr>
          <a:xfrm flipH="1" rot="10800000">
            <a:off x="7545200" y="5011350"/>
            <a:ext cx="1533300" cy="105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33"/>
          <p:cNvCxnSpPr/>
          <p:nvPr/>
        </p:nvCxnSpPr>
        <p:spPr>
          <a:xfrm flipH="1" rot="10800000">
            <a:off x="7507850" y="3412650"/>
            <a:ext cx="1533300" cy="105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8" name="Google Shape;588;p33"/>
          <p:cNvSpPr/>
          <p:nvPr/>
        </p:nvSpPr>
        <p:spPr>
          <a:xfrm>
            <a:off x="9353475" y="5051525"/>
            <a:ext cx="1823100" cy="98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A 4x4x2 tensor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Tensor Embedding</a:t>
            </a: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2169125" y="2222800"/>
            <a:ext cx="2870400" cy="2695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 txBox="1"/>
          <p:nvPr/>
        </p:nvSpPr>
        <p:spPr>
          <a:xfrm>
            <a:off x="1159375" y="3429000"/>
            <a:ext cx="88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300">
                <a:latin typeface="Lobster"/>
                <a:ea typeface="Lobster"/>
                <a:cs typeface="Lobster"/>
                <a:sym typeface="Lobster"/>
              </a:rPr>
              <a:t>G =</a:t>
            </a:r>
            <a:endParaRPr sz="3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97" name="Google Shape;597;p34"/>
          <p:cNvSpPr/>
          <p:nvPr/>
        </p:nvSpPr>
        <p:spPr>
          <a:xfrm>
            <a:off x="8426875" y="2608550"/>
            <a:ext cx="1951200" cy="1766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/>
        </p:nvSpPr>
        <p:spPr>
          <a:xfrm>
            <a:off x="7370375" y="3287600"/>
            <a:ext cx="88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300">
                <a:latin typeface="Lobster"/>
                <a:ea typeface="Lobster"/>
                <a:cs typeface="Lobster"/>
                <a:sym typeface="Lobster"/>
              </a:rPr>
              <a:t>Z</a:t>
            </a:r>
            <a:r>
              <a:rPr lang="en-IE" sz="3300">
                <a:latin typeface="Lobster"/>
                <a:ea typeface="Lobster"/>
                <a:cs typeface="Lobster"/>
                <a:sym typeface="Lobster"/>
              </a:rPr>
              <a:t> =</a:t>
            </a:r>
            <a:endParaRPr sz="3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99" name="Google Shape;599;p34"/>
          <p:cNvSpPr txBox="1"/>
          <p:nvPr/>
        </p:nvSpPr>
        <p:spPr>
          <a:xfrm>
            <a:off x="1739050" y="5217125"/>
            <a:ext cx="330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|V| ✕ |P| </a:t>
            </a: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✕ |V| Adjacency Tensor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4"/>
          <p:cNvSpPr txBox="1"/>
          <p:nvPr/>
        </p:nvSpPr>
        <p:spPr>
          <a:xfrm>
            <a:off x="7491925" y="5217125"/>
            <a:ext cx="330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 ✕ L </a:t>
            </a: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✕ K</a:t>
            </a:r>
            <a:r>
              <a:rPr lang="en-IE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Embedding Tensor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4"/>
          <p:cNvSpPr/>
          <p:nvPr/>
        </p:nvSpPr>
        <p:spPr>
          <a:xfrm>
            <a:off x="5722025" y="3048950"/>
            <a:ext cx="888300" cy="13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Dimensionality Reduction</a:t>
            </a:r>
            <a:endParaRPr/>
          </a:p>
        </p:txBody>
      </p:sp>
      <p:sp>
        <p:nvSpPr>
          <p:cNvPr id="608" name="Google Shape;608;p35"/>
          <p:cNvSpPr txBox="1"/>
          <p:nvPr>
            <p:ph idx="1" type="body"/>
          </p:nvPr>
        </p:nvSpPr>
        <p:spPr>
          <a:xfrm>
            <a:off x="1492675" y="1923175"/>
            <a:ext cx="3855600" cy="14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 sz="3800"/>
              <a:t>G</a:t>
            </a:r>
            <a:r>
              <a:rPr lang="en-IE" sz="3800"/>
              <a:t> ≃ </a:t>
            </a:r>
            <a:r>
              <a:rPr b="1" lang="en-IE" sz="3800"/>
              <a:t>ZB </a:t>
            </a:r>
            <a:r>
              <a:rPr lang="en-IE" sz="3800"/>
              <a:t>=</a:t>
            </a:r>
            <a:r>
              <a:rPr b="1" lang="en-IE" sz="3800"/>
              <a:t> </a:t>
            </a:r>
            <a:r>
              <a:rPr b="1" lang="en-IE" sz="3800"/>
              <a:t>Z </a:t>
            </a:r>
            <a:r>
              <a:rPr lang="en-IE" sz="3800"/>
              <a:t>×</a:t>
            </a:r>
            <a:r>
              <a:rPr baseline="-25000" lang="en-IE" sz="3800"/>
              <a:t>2</a:t>
            </a:r>
            <a:r>
              <a:rPr b="1" lang="en-IE" sz="3800"/>
              <a:t> B</a:t>
            </a:r>
            <a:endParaRPr b="1" sz="3800"/>
          </a:p>
        </p:txBody>
      </p:sp>
      <p:sp>
        <p:nvSpPr>
          <p:cNvPr id="609" name="Google Shape;609;p35"/>
          <p:cNvSpPr/>
          <p:nvPr/>
        </p:nvSpPr>
        <p:spPr>
          <a:xfrm>
            <a:off x="5759400" y="1893775"/>
            <a:ext cx="1496100" cy="14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8321225" y="1893775"/>
            <a:ext cx="794700" cy="14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0343575" y="1893775"/>
            <a:ext cx="794700" cy="14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7507800" y="2426725"/>
            <a:ext cx="486300" cy="430200"/>
          </a:xfrm>
          <a:prstGeom prst="mathMultiply">
            <a:avLst>
              <a:gd fmla="val 23520" name="adj1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5"/>
          <p:cNvSpPr/>
          <p:nvPr/>
        </p:nvSpPr>
        <p:spPr>
          <a:xfrm>
            <a:off x="9443050" y="2426725"/>
            <a:ext cx="439500" cy="430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5969850" y="2454625"/>
            <a:ext cx="1126500" cy="18900"/>
          </a:xfrm>
          <a:prstGeom prst="straightConnector1">
            <a:avLst/>
          </a:prstGeom>
          <a:noFill/>
          <a:ln cap="flat" cmpd="sng" w="38100">
            <a:solidFill>
              <a:srgbClr val="0033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35"/>
          <p:cNvCxnSpPr/>
          <p:nvPr/>
        </p:nvCxnSpPr>
        <p:spPr>
          <a:xfrm>
            <a:off x="8545625" y="2052725"/>
            <a:ext cx="18600" cy="118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5"/>
          <p:cNvSpPr/>
          <p:nvPr/>
        </p:nvSpPr>
        <p:spPr>
          <a:xfrm>
            <a:off x="10518400" y="2473525"/>
            <a:ext cx="93600" cy="84300"/>
          </a:xfrm>
          <a:prstGeom prst="ellipse">
            <a:avLst/>
          </a:prstGeom>
          <a:solidFill>
            <a:srgbClr val="0066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5"/>
          <p:cNvSpPr txBox="1"/>
          <p:nvPr/>
        </p:nvSpPr>
        <p:spPr>
          <a:xfrm>
            <a:off x="710575" y="1678725"/>
            <a:ext cx="288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700" u="sng">
                <a:latin typeface="Calibri"/>
                <a:ea typeface="Calibri"/>
                <a:cs typeface="Calibri"/>
                <a:sym typeface="Calibri"/>
              </a:rPr>
              <a:t>Reducing by 2nd dimension:</a:t>
            </a:r>
            <a:endParaRPr b="1" sz="17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5"/>
          <p:cNvSpPr txBox="1"/>
          <p:nvPr>
            <p:ph idx="1" type="body"/>
          </p:nvPr>
        </p:nvSpPr>
        <p:spPr>
          <a:xfrm>
            <a:off x="1568875" y="4188600"/>
            <a:ext cx="3855600" cy="14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 sz="3800"/>
              <a:t>G</a:t>
            </a:r>
            <a:r>
              <a:rPr lang="en-IE" sz="3800"/>
              <a:t> </a:t>
            </a:r>
            <a:r>
              <a:rPr lang="en-IE"/>
              <a:t>≃</a:t>
            </a:r>
            <a:r>
              <a:rPr lang="en-IE" sz="3800"/>
              <a:t> </a:t>
            </a:r>
            <a:r>
              <a:rPr b="1" lang="en-IE" sz="3800"/>
              <a:t>Z</a:t>
            </a:r>
            <a:r>
              <a:rPr baseline="30000" lang="en-IE" sz="3800"/>
              <a:t>T</a:t>
            </a:r>
            <a:r>
              <a:rPr b="1" lang="en-IE" sz="3800"/>
              <a:t>A</a:t>
            </a:r>
            <a:r>
              <a:rPr b="1" lang="en-IE" sz="3800"/>
              <a:t> </a:t>
            </a:r>
            <a:r>
              <a:rPr lang="en-IE" sz="3800"/>
              <a:t>=</a:t>
            </a:r>
            <a:r>
              <a:rPr b="1" lang="en-IE" sz="3800"/>
              <a:t> Z </a:t>
            </a:r>
            <a:r>
              <a:rPr lang="en-IE" sz="3800"/>
              <a:t>×</a:t>
            </a:r>
            <a:r>
              <a:rPr baseline="-25000" lang="en-IE" sz="3800"/>
              <a:t>1</a:t>
            </a:r>
            <a:r>
              <a:rPr b="1" lang="en-IE" sz="3800"/>
              <a:t> A</a:t>
            </a:r>
            <a:endParaRPr b="1" sz="3800"/>
          </a:p>
        </p:txBody>
      </p:sp>
      <p:sp>
        <p:nvSpPr>
          <p:cNvPr id="619" name="Google Shape;619;p35"/>
          <p:cNvSpPr/>
          <p:nvPr/>
        </p:nvSpPr>
        <p:spPr>
          <a:xfrm>
            <a:off x="5835600" y="4159200"/>
            <a:ext cx="1496100" cy="14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/>
          <p:nvPr/>
        </p:nvSpPr>
        <p:spPr>
          <a:xfrm>
            <a:off x="8397425" y="4159200"/>
            <a:ext cx="794700" cy="14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5"/>
          <p:cNvSpPr/>
          <p:nvPr/>
        </p:nvSpPr>
        <p:spPr>
          <a:xfrm>
            <a:off x="10391725" y="4454550"/>
            <a:ext cx="1613400" cy="8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5"/>
          <p:cNvSpPr/>
          <p:nvPr/>
        </p:nvSpPr>
        <p:spPr>
          <a:xfrm>
            <a:off x="7584000" y="4692150"/>
            <a:ext cx="486300" cy="430200"/>
          </a:xfrm>
          <a:prstGeom prst="mathMultiply">
            <a:avLst>
              <a:gd fmla="val 23520" name="adj1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9519250" y="4692150"/>
            <a:ext cx="439500" cy="430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4" name="Google Shape;624;p35"/>
          <p:cNvCxnSpPr/>
          <p:nvPr/>
        </p:nvCxnSpPr>
        <p:spPr>
          <a:xfrm>
            <a:off x="8621825" y="4318150"/>
            <a:ext cx="18600" cy="118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5"/>
          <p:cNvSpPr/>
          <p:nvPr/>
        </p:nvSpPr>
        <p:spPr>
          <a:xfrm>
            <a:off x="10996625" y="4607850"/>
            <a:ext cx="93600" cy="84300"/>
          </a:xfrm>
          <a:prstGeom prst="ellipse">
            <a:avLst/>
          </a:prstGeom>
          <a:solidFill>
            <a:srgbClr val="0066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5"/>
          <p:cNvSpPr txBox="1"/>
          <p:nvPr/>
        </p:nvSpPr>
        <p:spPr>
          <a:xfrm>
            <a:off x="786775" y="3944150"/>
            <a:ext cx="288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700" u="sng">
                <a:latin typeface="Calibri"/>
                <a:ea typeface="Calibri"/>
                <a:cs typeface="Calibri"/>
                <a:sym typeface="Calibri"/>
              </a:rPr>
              <a:t>Reducing by 1st dimension:</a:t>
            </a:r>
            <a:endParaRPr b="1" sz="1700" u="sng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7" name="Google Shape;627;p35"/>
          <p:cNvCxnSpPr/>
          <p:nvPr/>
        </p:nvCxnSpPr>
        <p:spPr>
          <a:xfrm>
            <a:off x="6494938" y="4263600"/>
            <a:ext cx="18600" cy="1187400"/>
          </a:xfrm>
          <a:prstGeom prst="straightConnector1">
            <a:avLst/>
          </a:prstGeom>
          <a:noFill/>
          <a:ln cap="flat" cmpd="sng" w="38100">
            <a:solidFill>
              <a:srgbClr val="0033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/>
          <p:cNvSpPr/>
          <p:nvPr/>
        </p:nvSpPr>
        <p:spPr>
          <a:xfrm>
            <a:off x="10164372" y="2428675"/>
            <a:ext cx="1189500" cy="1187400"/>
          </a:xfrm>
          <a:prstGeom prst="cube">
            <a:avLst>
              <a:gd fmla="val 2381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Tensor Dimensionality Reduction</a:t>
            </a:r>
            <a:endParaRPr/>
          </a:p>
        </p:txBody>
      </p:sp>
      <p:sp>
        <p:nvSpPr>
          <p:cNvPr id="635" name="Google Shape;635;p36"/>
          <p:cNvSpPr txBox="1"/>
          <p:nvPr>
            <p:ph idx="1" type="body"/>
          </p:nvPr>
        </p:nvSpPr>
        <p:spPr>
          <a:xfrm>
            <a:off x="1503425" y="2070075"/>
            <a:ext cx="3855600" cy="14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800">
                <a:latin typeface="Lobster"/>
                <a:ea typeface="Lobster"/>
                <a:cs typeface="Lobster"/>
                <a:sym typeface="Lobster"/>
              </a:rPr>
              <a:t>G</a:t>
            </a:r>
            <a:r>
              <a:rPr lang="en-IE" sz="3800"/>
              <a:t> </a:t>
            </a:r>
            <a:r>
              <a:rPr lang="en-IE"/>
              <a:t>≃</a:t>
            </a:r>
            <a:r>
              <a:rPr b="1" lang="en-IE" sz="3800"/>
              <a:t> </a:t>
            </a:r>
            <a:r>
              <a:rPr lang="en-IE" sz="3800">
                <a:latin typeface="Lobster"/>
                <a:ea typeface="Lobster"/>
                <a:cs typeface="Lobster"/>
                <a:sym typeface="Lobster"/>
              </a:rPr>
              <a:t>Z</a:t>
            </a:r>
            <a:r>
              <a:rPr b="1" lang="en-IE" sz="3800"/>
              <a:t> </a:t>
            </a:r>
            <a:r>
              <a:rPr lang="en-IE" sz="3800"/>
              <a:t>×</a:t>
            </a:r>
            <a:r>
              <a:rPr baseline="-25000" lang="en-IE" sz="3800"/>
              <a:t>3</a:t>
            </a:r>
            <a:r>
              <a:rPr b="1" lang="en-IE" sz="3800"/>
              <a:t> C</a:t>
            </a:r>
            <a:endParaRPr b="1" sz="3800"/>
          </a:p>
        </p:txBody>
      </p:sp>
      <p:sp>
        <p:nvSpPr>
          <p:cNvPr id="636" name="Google Shape;636;p36"/>
          <p:cNvSpPr/>
          <p:nvPr/>
        </p:nvSpPr>
        <p:spPr>
          <a:xfrm>
            <a:off x="8331975" y="2040675"/>
            <a:ext cx="794700" cy="14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7518550" y="2573625"/>
            <a:ext cx="486300" cy="430200"/>
          </a:xfrm>
          <a:prstGeom prst="mathMultiply">
            <a:avLst>
              <a:gd fmla="val 23520" name="adj1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/>
          <p:nvPr/>
        </p:nvSpPr>
        <p:spPr>
          <a:xfrm>
            <a:off x="9453800" y="2573625"/>
            <a:ext cx="439500" cy="430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9" name="Google Shape;639;p36"/>
          <p:cNvCxnSpPr/>
          <p:nvPr/>
        </p:nvCxnSpPr>
        <p:spPr>
          <a:xfrm>
            <a:off x="8556375" y="2199625"/>
            <a:ext cx="18600" cy="118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6"/>
          <p:cNvSpPr/>
          <p:nvPr/>
        </p:nvSpPr>
        <p:spPr>
          <a:xfrm>
            <a:off x="10435625" y="2489325"/>
            <a:ext cx="93600" cy="84300"/>
          </a:xfrm>
          <a:prstGeom prst="ellipse">
            <a:avLst/>
          </a:prstGeom>
          <a:solidFill>
            <a:srgbClr val="0066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 txBox="1"/>
          <p:nvPr/>
        </p:nvSpPr>
        <p:spPr>
          <a:xfrm>
            <a:off x="721325" y="1825625"/>
            <a:ext cx="288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700" u="sng">
                <a:latin typeface="Calibri"/>
                <a:ea typeface="Calibri"/>
                <a:cs typeface="Calibri"/>
                <a:sym typeface="Calibri"/>
              </a:rPr>
              <a:t>Reducing by 3rd dimension:</a:t>
            </a:r>
            <a:endParaRPr b="1" sz="17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36"/>
          <p:cNvSpPr/>
          <p:nvPr/>
        </p:nvSpPr>
        <p:spPr>
          <a:xfrm>
            <a:off x="5633888" y="1965975"/>
            <a:ext cx="1609800" cy="1645500"/>
          </a:xfrm>
          <a:prstGeom prst="cube">
            <a:avLst>
              <a:gd fmla="val 4588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3" name="Google Shape;643;p36"/>
          <p:cNvCxnSpPr/>
          <p:nvPr/>
        </p:nvCxnSpPr>
        <p:spPr>
          <a:xfrm flipH="1" rot="10800000">
            <a:off x="6097225" y="2040675"/>
            <a:ext cx="598500" cy="607800"/>
          </a:xfrm>
          <a:prstGeom prst="straightConnector1">
            <a:avLst/>
          </a:prstGeom>
          <a:noFill/>
          <a:ln cap="flat" cmpd="sng" w="38100">
            <a:solidFill>
              <a:srgbClr val="0033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36"/>
          <p:cNvSpPr txBox="1"/>
          <p:nvPr>
            <p:ph idx="1" type="body"/>
          </p:nvPr>
        </p:nvSpPr>
        <p:spPr>
          <a:xfrm>
            <a:off x="505800" y="4242000"/>
            <a:ext cx="4701900" cy="14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3800">
                <a:latin typeface="Lobster"/>
                <a:ea typeface="Lobster"/>
                <a:cs typeface="Lobster"/>
                <a:sym typeface="Lobster"/>
              </a:rPr>
              <a:t>G</a:t>
            </a:r>
            <a:r>
              <a:rPr lang="en-IE" sz="3800"/>
              <a:t> </a:t>
            </a:r>
            <a:r>
              <a:rPr lang="en-IE"/>
              <a:t>≃</a:t>
            </a:r>
            <a:r>
              <a:rPr b="1" lang="en-IE" sz="3800"/>
              <a:t> </a:t>
            </a:r>
            <a:r>
              <a:rPr lang="en-IE" sz="3800">
                <a:latin typeface="Lobster"/>
                <a:ea typeface="Lobster"/>
                <a:cs typeface="Lobster"/>
                <a:sym typeface="Lobster"/>
              </a:rPr>
              <a:t>Z</a:t>
            </a:r>
            <a:r>
              <a:rPr b="1" lang="en-IE" sz="3800"/>
              <a:t> </a:t>
            </a:r>
            <a:r>
              <a:rPr lang="en-IE" sz="3800"/>
              <a:t>×</a:t>
            </a:r>
            <a:r>
              <a:rPr baseline="-25000" lang="en-IE" sz="3800"/>
              <a:t>1</a:t>
            </a:r>
            <a:r>
              <a:rPr b="1" lang="en-IE" sz="3800"/>
              <a:t> A </a:t>
            </a:r>
            <a:r>
              <a:rPr lang="en-IE" sz="3800"/>
              <a:t>×</a:t>
            </a:r>
            <a:r>
              <a:rPr baseline="-25000" lang="en-IE" sz="3800"/>
              <a:t>2</a:t>
            </a:r>
            <a:r>
              <a:rPr b="1" lang="en-IE" sz="3800"/>
              <a:t> B </a:t>
            </a:r>
            <a:r>
              <a:rPr lang="en-IE" sz="3800"/>
              <a:t>×</a:t>
            </a:r>
            <a:r>
              <a:rPr baseline="-25000" lang="en-IE" sz="3800"/>
              <a:t>3</a:t>
            </a:r>
            <a:r>
              <a:rPr b="1" lang="en-IE" sz="3800"/>
              <a:t>C</a:t>
            </a:r>
            <a:endParaRPr b="1" sz="3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900"/>
              <a:t>g</a:t>
            </a:r>
            <a:r>
              <a:rPr baseline="-25000" lang="en-IE" sz="2900"/>
              <a:t>pqr</a:t>
            </a:r>
            <a:r>
              <a:rPr lang="en-IE" sz="2900"/>
              <a:t>= Σ</a:t>
            </a:r>
            <a:r>
              <a:rPr baseline="-25000" lang="en-IE" sz="2900"/>
              <a:t>i</a:t>
            </a:r>
            <a:r>
              <a:rPr lang="en-IE" sz="2900"/>
              <a:t>Σ</a:t>
            </a:r>
            <a:r>
              <a:rPr baseline="-25000" lang="en-IE" sz="2900"/>
              <a:t>j</a:t>
            </a:r>
            <a:r>
              <a:rPr lang="en-IE" sz="2900"/>
              <a:t>Σ</a:t>
            </a:r>
            <a:r>
              <a:rPr baseline="-25000" lang="en-IE" sz="2900"/>
              <a:t>k</a:t>
            </a:r>
            <a:r>
              <a:rPr lang="en-IE" sz="2900"/>
              <a:t>a</a:t>
            </a:r>
            <a:r>
              <a:rPr baseline="-25000" lang="en-IE" sz="2900"/>
              <a:t>ip</a:t>
            </a:r>
            <a:r>
              <a:rPr lang="en-IE" sz="2900"/>
              <a:t>b</a:t>
            </a:r>
            <a:r>
              <a:rPr baseline="-25000" lang="en-IE" sz="2900"/>
              <a:t>jq</a:t>
            </a:r>
            <a:r>
              <a:rPr lang="en-IE" sz="2900"/>
              <a:t>c</a:t>
            </a:r>
            <a:r>
              <a:rPr baseline="-25000" lang="en-IE" sz="2900"/>
              <a:t>rk</a:t>
            </a:r>
            <a:r>
              <a:rPr lang="en-IE" sz="2900"/>
              <a:t>z</a:t>
            </a:r>
            <a:r>
              <a:rPr baseline="-25000" lang="en-IE" sz="2900"/>
              <a:t>ijk</a:t>
            </a:r>
            <a:endParaRPr baseline="-25000" sz="2900"/>
          </a:p>
        </p:txBody>
      </p:sp>
      <p:sp>
        <p:nvSpPr>
          <p:cNvPr id="645" name="Google Shape;645;p36"/>
          <p:cNvSpPr txBox="1"/>
          <p:nvPr/>
        </p:nvSpPr>
        <p:spPr>
          <a:xfrm>
            <a:off x="406250" y="3536775"/>
            <a:ext cx="288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700" u="sng">
                <a:latin typeface="Calibri"/>
                <a:ea typeface="Calibri"/>
                <a:cs typeface="Calibri"/>
                <a:sym typeface="Calibri"/>
              </a:rPr>
              <a:t>Reducing by all dimensions:</a:t>
            </a:r>
            <a:endParaRPr b="1" sz="17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36"/>
          <p:cNvSpPr/>
          <p:nvPr/>
        </p:nvSpPr>
        <p:spPr>
          <a:xfrm>
            <a:off x="5765275" y="4076450"/>
            <a:ext cx="1262400" cy="12393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6"/>
          <p:cNvSpPr/>
          <p:nvPr/>
        </p:nvSpPr>
        <p:spPr>
          <a:xfrm>
            <a:off x="7820080" y="4008213"/>
            <a:ext cx="486300" cy="13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6"/>
          <p:cNvSpPr/>
          <p:nvPr/>
        </p:nvSpPr>
        <p:spPr>
          <a:xfrm>
            <a:off x="7175425" y="4455963"/>
            <a:ext cx="486300" cy="430200"/>
          </a:xfrm>
          <a:prstGeom prst="mathMultiply">
            <a:avLst>
              <a:gd fmla="val 23520" name="adj1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6"/>
          <p:cNvSpPr/>
          <p:nvPr/>
        </p:nvSpPr>
        <p:spPr>
          <a:xfrm>
            <a:off x="9109390" y="4008213"/>
            <a:ext cx="486300" cy="13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/>
          <p:nvPr/>
        </p:nvSpPr>
        <p:spPr>
          <a:xfrm>
            <a:off x="8464735" y="4455963"/>
            <a:ext cx="486300" cy="430200"/>
          </a:xfrm>
          <a:prstGeom prst="mathMultiply">
            <a:avLst>
              <a:gd fmla="val 23520" name="adj1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6"/>
          <p:cNvSpPr/>
          <p:nvPr/>
        </p:nvSpPr>
        <p:spPr>
          <a:xfrm>
            <a:off x="10398700" y="4008213"/>
            <a:ext cx="486300" cy="13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6"/>
          <p:cNvSpPr/>
          <p:nvPr/>
        </p:nvSpPr>
        <p:spPr>
          <a:xfrm>
            <a:off x="9754045" y="4455963"/>
            <a:ext cx="486300" cy="430200"/>
          </a:xfrm>
          <a:prstGeom prst="mathMultiply">
            <a:avLst>
              <a:gd fmla="val 23520" name="adj1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6"/>
          <p:cNvSpPr/>
          <p:nvPr/>
        </p:nvSpPr>
        <p:spPr>
          <a:xfrm>
            <a:off x="10999300" y="4455975"/>
            <a:ext cx="439500" cy="430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6"/>
          <p:cNvSpPr/>
          <p:nvPr/>
        </p:nvSpPr>
        <p:spPr>
          <a:xfrm>
            <a:off x="11553100" y="4343475"/>
            <a:ext cx="524100" cy="54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TuckER decomposition</a:t>
            </a:r>
            <a:endParaRPr/>
          </a:p>
        </p:txBody>
      </p:sp>
      <p:sp>
        <p:nvSpPr>
          <p:cNvPr id="661" name="Google Shape;661;p37"/>
          <p:cNvSpPr txBox="1"/>
          <p:nvPr>
            <p:ph idx="1" type="body"/>
          </p:nvPr>
        </p:nvSpPr>
        <p:spPr>
          <a:xfrm>
            <a:off x="838200" y="179757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TuckER decomposition assumes that  </a:t>
            </a:r>
            <a:r>
              <a:rPr lang="en-IE">
                <a:latin typeface="Lobster"/>
                <a:ea typeface="Lobster"/>
                <a:cs typeface="Lobster"/>
                <a:sym typeface="Lobster"/>
              </a:rPr>
              <a:t>G</a:t>
            </a:r>
            <a:r>
              <a:rPr lang="en-IE"/>
              <a:t> ≃ </a:t>
            </a:r>
            <a:r>
              <a:rPr lang="en-IE">
                <a:latin typeface="Lobster"/>
                <a:ea typeface="Lobster"/>
                <a:cs typeface="Lobster"/>
                <a:sym typeface="Lobster"/>
              </a:rPr>
              <a:t>Z</a:t>
            </a:r>
            <a:r>
              <a:rPr lang="en-IE"/>
              <a:t> ×</a:t>
            </a:r>
            <a:r>
              <a:rPr baseline="-25000" lang="en-IE"/>
              <a:t>1</a:t>
            </a:r>
            <a:r>
              <a:rPr lang="en-IE"/>
              <a:t> E ×</a:t>
            </a:r>
            <a:r>
              <a:rPr baseline="-25000" lang="en-IE"/>
              <a:t>2</a:t>
            </a:r>
            <a:r>
              <a:rPr lang="en-IE"/>
              <a:t> R ×</a:t>
            </a:r>
            <a:r>
              <a:rPr baseline="-25000" lang="en-IE"/>
              <a:t>3 </a:t>
            </a:r>
            <a:r>
              <a:rPr lang="en-IE"/>
              <a:t>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 probability of a link is given as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p(s, p, o) = σ(</a:t>
            </a:r>
            <a:r>
              <a:rPr lang="en-IE">
                <a:latin typeface="Lobster"/>
                <a:ea typeface="Lobster"/>
                <a:cs typeface="Lobster"/>
                <a:sym typeface="Lobster"/>
              </a:rPr>
              <a:t>Z </a:t>
            </a:r>
            <a:r>
              <a:rPr lang="en-IE"/>
              <a:t>×</a:t>
            </a:r>
            <a:r>
              <a:rPr baseline="-25000" lang="en-IE"/>
              <a:t>1</a:t>
            </a:r>
            <a:r>
              <a:rPr lang="en-IE"/>
              <a:t> e</a:t>
            </a:r>
            <a:r>
              <a:rPr baseline="-25000" lang="en-IE"/>
              <a:t>s</a:t>
            </a:r>
            <a:r>
              <a:rPr lang="en-IE"/>
              <a:t> ×</a:t>
            </a:r>
            <a:r>
              <a:rPr baseline="-25000" lang="en-IE"/>
              <a:t>2</a:t>
            </a:r>
            <a:r>
              <a:rPr lang="en-IE"/>
              <a:t> r</a:t>
            </a:r>
            <a:r>
              <a:rPr baseline="-25000" lang="en-IE"/>
              <a:t>p</a:t>
            </a:r>
            <a:r>
              <a:rPr lang="en-IE"/>
              <a:t> ×</a:t>
            </a:r>
            <a:r>
              <a:rPr baseline="-25000" lang="en-IE"/>
              <a:t>3 </a:t>
            </a:r>
            <a:r>
              <a:rPr lang="en-IE"/>
              <a:t>e</a:t>
            </a:r>
            <a:r>
              <a:rPr baseline="-25000" lang="en-IE"/>
              <a:t>o</a:t>
            </a:r>
            <a:r>
              <a:rPr lang="en-IE"/>
              <a:t>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TuckER decomposition minimizes:</a:t>
            </a:r>
            <a:endParaRPr/>
          </a:p>
        </p:txBody>
      </p:sp>
      <p:pic>
        <p:nvPicPr>
          <p:cNvPr id="662" name="Google Shape;6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825" y="4258000"/>
            <a:ext cx="8167426" cy="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RDF2Vec</a:t>
            </a:r>
            <a:endParaRPr/>
          </a:p>
        </p:txBody>
      </p:sp>
      <p:sp>
        <p:nvSpPr>
          <p:cNvPr id="669" name="Google Shape;669;p3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Language models are already proven and effective for embedding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Generate “sentences” by random walk: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“London type capital_city type</a:t>
            </a:r>
            <a:r>
              <a:rPr baseline="30000" i="1" lang="en-IE"/>
              <a:t>-1</a:t>
            </a:r>
            <a:r>
              <a:rPr i="1" lang="en-IE"/>
              <a:t> Paris”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“Heathrow airport London type capital_city”</a:t>
            </a:r>
            <a:endParaRPr i="1"/>
          </a:p>
        </p:txBody>
      </p:sp>
      <p:sp>
        <p:nvSpPr>
          <p:cNvPr id="670" name="Google Shape;670;p38"/>
          <p:cNvSpPr/>
          <p:nvPr/>
        </p:nvSpPr>
        <p:spPr>
          <a:xfrm>
            <a:off x="7514650" y="4422425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38"/>
          <p:cNvSpPr/>
          <p:nvPr/>
        </p:nvSpPr>
        <p:spPr>
          <a:xfrm>
            <a:off x="7760600" y="5871650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8"/>
          <p:cNvSpPr/>
          <p:nvPr/>
        </p:nvSpPr>
        <p:spPr>
          <a:xfrm>
            <a:off x="7673600" y="3092400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Capital City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3" name="Google Shape;673;p38"/>
          <p:cNvCxnSpPr>
            <a:stCxn id="670" idx="0"/>
            <a:endCxn id="672" idx="4"/>
          </p:cNvCxnSpPr>
          <p:nvPr/>
        </p:nvCxnSpPr>
        <p:spPr>
          <a:xfrm flipH="1" rot="10800000">
            <a:off x="8486950" y="3765725"/>
            <a:ext cx="159000" cy="65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38"/>
          <p:cNvCxnSpPr>
            <a:stCxn id="670" idx="4"/>
            <a:endCxn id="671" idx="0"/>
          </p:cNvCxnSpPr>
          <p:nvPr/>
        </p:nvCxnSpPr>
        <p:spPr>
          <a:xfrm>
            <a:off x="8486950" y="5095625"/>
            <a:ext cx="246000" cy="77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38"/>
          <p:cNvSpPr txBox="1"/>
          <p:nvPr/>
        </p:nvSpPr>
        <p:spPr>
          <a:xfrm>
            <a:off x="7103125" y="5369175"/>
            <a:ext cx="91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8"/>
          <p:cNvSpPr/>
          <p:nvPr/>
        </p:nvSpPr>
        <p:spPr>
          <a:xfrm>
            <a:off x="9851850" y="4422425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Paris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8"/>
          <p:cNvSpPr/>
          <p:nvPr/>
        </p:nvSpPr>
        <p:spPr>
          <a:xfrm>
            <a:off x="10247400" y="3164500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Charles de Gaulle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8" name="Google Shape;678;p38"/>
          <p:cNvCxnSpPr>
            <a:stCxn id="676" idx="0"/>
            <a:endCxn id="677" idx="4"/>
          </p:cNvCxnSpPr>
          <p:nvPr/>
        </p:nvCxnSpPr>
        <p:spPr>
          <a:xfrm flipH="1" rot="10800000">
            <a:off x="10824150" y="3837725"/>
            <a:ext cx="395700" cy="58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38"/>
          <p:cNvSpPr txBox="1"/>
          <p:nvPr/>
        </p:nvSpPr>
        <p:spPr>
          <a:xfrm>
            <a:off x="11171550" y="3976025"/>
            <a:ext cx="91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0" name="Google Shape;680;p38"/>
          <p:cNvCxnSpPr>
            <a:stCxn id="676" idx="1"/>
            <a:endCxn id="672" idx="5"/>
          </p:cNvCxnSpPr>
          <p:nvPr/>
        </p:nvCxnSpPr>
        <p:spPr>
          <a:xfrm rot="10800000">
            <a:off x="9333530" y="3666913"/>
            <a:ext cx="803100" cy="85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Language models vs. knowledge graphs</a:t>
            </a:r>
            <a:endParaRPr/>
          </a:p>
        </p:txBody>
      </p:sp>
      <p:sp>
        <p:nvSpPr>
          <p:cNvPr id="687" name="Google Shape;687;p39"/>
          <p:cNvSpPr txBox="1"/>
          <p:nvPr>
            <p:ph idx="1" type="body"/>
          </p:nvPr>
        </p:nvSpPr>
        <p:spPr>
          <a:xfrm>
            <a:off x="838200" y="1825625"/>
            <a:ext cx="52578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Large </a:t>
            </a:r>
            <a:r>
              <a:rPr lang="en-IE"/>
              <a:t>language</a:t>
            </a:r>
            <a:r>
              <a:rPr lang="en-IE"/>
              <a:t> models already contain many facts.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We may not need </a:t>
            </a:r>
            <a:r>
              <a:rPr lang="en-IE" u="sng"/>
              <a:t>general-purpose</a:t>
            </a:r>
            <a:r>
              <a:rPr lang="en-IE"/>
              <a:t> knowledge graphs soon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KGs improve performance of large language models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550" y="1680088"/>
            <a:ext cx="5331474" cy="41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9"/>
          <p:cNvSpPr/>
          <p:nvPr/>
        </p:nvSpPr>
        <p:spPr>
          <a:xfrm>
            <a:off x="9424500" y="5591125"/>
            <a:ext cx="2309400" cy="98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Calibri"/>
                <a:ea typeface="Calibri"/>
                <a:cs typeface="Calibri"/>
                <a:sym typeface="Calibri"/>
              </a:rPr>
              <a:t>…or maybe not?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0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Graph Neural Networks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Supervised Application of Embeddings</a:t>
            </a:r>
            <a:endParaRPr/>
          </a:p>
        </p:txBody>
      </p:sp>
      <p:sp>
        <p:nvSpPr>
          <p:cNvPr id="702" name="Google Shape;702;p41"/>
          <p:cNvSpPr/>
          <p:nvPr/>
        </p:nvSpPr>
        <p:spPr>
          <a:xfrm>
            <a:off x="1604461" y="3163748"/>
            <a:ext cx="334200" cy="3216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1"/>
          <p:cNvSpPr/>
          <p:nvPr/>
        </p:nvSpPr>
        <p:spPr>
          <a:xfrm>
            <a:off x="778825" y="2602934"/>
            <a:ext cx="334200" cy="32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1"/>
          <p:cNvSpPr/>
          <p:nvPr/>
        </p:nvSpPr>
        <p:spPr>
          <a:xfrm>
            <a:off x="857079" y="4250340"/>
            <a:ext cx="334200" cy="32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1"/>
          <p:cNvSpPr/>
          <p:nvPr/>
        </p:nvSpPr>
        <p:spPr>
          <a:xfrm>
            <a:off x="2667112" y="3974684"/>
            <a:ext cx="334200" cy="32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1"/>
          <p:cNvSpPr/>
          <p:nvPr/>
        </p:nvSpPr>
        <p:spPr>
          <a:xfrm>
            <a:off x="2403552" y="2404800"/>
            <a:ext cx="334200" cy="32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7" name="Google Shape;707;p41"/>
          <p:cNvCxnSpPr>
            <a:stCxn id="703" idx="6"/>
            <a:endCxn id="706" idx="2"/>
          </p:cNvCxnSpPr>
          <p:nvPr/>
        </p:nvCxnSpPr>
        <p:spPr>
          <a:xfrm flipH="1" rot="10800000">
            <a:off x="1113025" y="2565734"/>
            <a:ext cx="1290600" cy="1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41"/>
          <p:cNvCxnSpPr>
            <a:stCxn id="703" idx="5"/>
            <a:endCxn id="702" idx="1"/>
          </p:cNvCxnSpPr>
          <p:nvPr/>
        </p:nvCxnSpPr>
        <p:spPr>
          <a:xfrm>
            <a:off x="1064083" y="2877437"/>
            <a:ext cx="589200" cy="3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41"/>
          <p:cNvCxnSpPr>
            <a:stCxn id="703" idx="4"/>
            <a:endCxn id="704" idx="0"/>
          </p:cNvCxnSpPr>
          <p:nvPr/>
        </p:nvCxnSpPr>
        <p:spPr>
          <a:xfrm>
            <a:off x="945925" y="2924534"/>
            <a:ext cx="78300" cy="13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41"/>
          <p:cNvCxnSpPr>
            <a:stCxn id="704" idx="7"/>
            <a:endCxn id="702" idx="3"/>
          </p:cNvCxnSpPr>
          <p:nvPr/>
        </p:nvCxnSpPr>
        <p:spPr>
          <a:xfrm flipH="1" rot="10800000">
            <a:off x="1142336" y="3438237"/>
            <a:ext cx="511200" cy="85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41"/>
          <p:cNvCxnSpPr>
            <a:stCxn id="702" idx="6"/>
            <a:endCxn id="705" idx="1"/>
          </p:cNvCxnSpPr>
          <p:nvPr/>
        </p:nvCxnSpPr>
        <p:spPr>
          <a:xfrm>
            <a:off x="1938661" y="3324548"/>
            <a:ext cx="777300" cy="6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41"/>
          <p:cNvCxnSpPr>
            <a:endCxn id="706" idx="4"/>
          </p:cNvCxnSpPr>
          <p:nvPr/>
        </p:nvCxnSpPr>
        <p:spPr>
          <a:xfrm rot="10800000">
            <a:off x="2570652" y="2726400"/>
            <a:ext cx="263400" cy="12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41"/>
          <p:cNvCxnSpPr>
            <a:endCxn id="702" idx="7"/>
          </p:cNvCxnSpPr>
          <p:nvPr/>
        </p:nvCxnSpPr>
        <p:spPr>
          <a:xfrm flipH="1">
            <a:off x="1889718" y="2679545"/>
            <a:ext cx="5628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41"/>
          <p:cNvSpPr/>
          <p:nvPr/>
        </p:nvSpPr>
        <p:spPr>
          <a:xfrm>
            <a:off x="2328075" y="3118900"/>
            <a:ext cx="2468400" cy="41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1"/>
          <p:cNvSpPr/>
          <p:nvPr/>
        </p:nvSpPr>
        <p:spPr>
          <a:xfrm>
            <a:off x="5185900" y="1926675"/>
            <a:ext cx="720000" cy="2847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-0.2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 0.3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 0.4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 0.8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 0.4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-0.9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 0.7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41"/>
          <p:cNvSpPr/>
          <p:nvPr/>
        </p:nvSpPr>
        <p:spPr>
          <a:xfrm>
            <a:off x="6610225" y="2176300"/>
            <a:ext cx="1851300" cy="22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SVMs, Naive Bayes,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Perceptrons, etc.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1"/>
          <p:cNvSpPr/>
          <p:nvPr/>
        </p:nvSpPr>
        <p:spPr>
          <a:xfrm>
            <a:off x="9293600" y="2082700"/>
            <a:ext cx="2013600" cy="2483700"/>
          </a:xfrm>
          <a:prstGeom prst="roundRect">
            <a:avLst>
              <a:gd fmla="val 16667" name="adj"/>
            </a:avLst>
          </a:prstGeom>
          <a:solidFill>
            <a:srgbClr val="96BB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Node quality estimation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Importance for summarization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Real-world fact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3" name="Google Shape;723;p42"/>
          <p:cNvCxnSpPr>
            <a:stCxn id="724" idx="1"/>
            <a:endCxn id="725" idx="5"/>
          </p:cNvCxnSpPr>
          <p:nvPr/>
        </p:nvCxnSpPr>
        <p:spPr>
          <a:xfrm rot="10800000">
            <a:off x="7250186" y="3041721"/>
            <a:ext cx="2114100" cy="132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Graphs for recommendation</a:t>
            </a:r>
            <a:endParaRPr/>
          </a:p>
        </p:txBody>
      </p:sp>
      <p:sp>
        <p:nvSpPr>
          <p:cNvPr id="727" name="Google Shape;727;p42"/>
          <p:cNvSpPr/>
          <p:nvPr/>
        </p:nvSpPr>
        <p:spPr>
          <a:xfrm>
            <a:off x="1121975" y="1544125"/>
            <a:ext cx="8695200" cy="635700"/>
          </a:xfrm>
          <a:prstGeom prst="wedgeRectCallout">
            <a:avLst>
              <a:gd fmla="val -50323" name="adj1"/>
              <a:gd fmla="val 1132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Can you recommend me movies like Gremlins and Home Alone?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42"/>
          <p:cNvSpPr/>
          <p:nvPr/>
        </p:nvSpPr>
        <p:spPr>
          <a:xfrm>
            <a:off x="4563050" y="3281725"/>
            <a:ext cx="1271700" cy="635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Gremlins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42"/>
          <p:cNvSpPr/>
          <p:nvPr/>
        </p:nvSpPr>
        <p:spPr>
          <a:xfrm>
            <a:off x="6164650" y="2499150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Christmas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42"/>
          <p:cNvSpPr/>
          <p:nvPr/>
        </p:nvSpPr>
        <p:spPr>
          <a:xfrm>
            <a:off x="7557750" y="3413950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Family Movie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42"/>
          <p:cNvSpPr/>
          <p:nvPr/>
        </p:nvSpPr>
        <p:spPr>
          <a:xfrm>
            <a:off x="8953650" y="2499150"/>
            <a:ext cx="1271700" cy="635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Home Alone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42"/>
          <p:cNvSpPr/>
          <p:nvPr/>
        </p:nvSpPr>
        <p:spPr>
          <a:xfrm>
            <a:off x="5634525" y="4275525"/>
            <a:ext cx="17334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Christopher Columbus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42"/>
          <p:cNvSpPr/>
          <p:nvPr/>
        </p:nvSpPr>
        <p:spPr>
          <a:xfrm>
            <a:off x="9178050" y="4275525"/>
            <a:ext cx="1271700" cy="635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Harry Potter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42"/>
          <p:cNvSpPr/>
          <p:nvPr/>
        </p:nvSpPr>
        <p:spPr>
          <a:xfrm>
            <a:off x="1742250" y="3985750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Pacific Rim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42"/>
          <p:cNvSpPr/>
          <p:nvPr/>
        </p:nvSpPr>
        <p:spPr>
          <a:xfrm>
            <a:off x="2923100" y="2778250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Monster Film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4" name="Google Shape;734;p42"/>
          <p:cNvCxnSpPr>
            <a:stCxn id="728" idx="7"/>
            <a:endCxn id="725" idx="3"/>
          </p:cNvCxnSpPr>
          <p:nvPr/>
        </p:nvCxnSpPr>
        <p:spPr>
          <a:xfrm flipH="1" rot="10800000">
            <a:off x="5648514" y="3041821"/>
            <a:ext cx="702300" cy="33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42"/>
          <p:cNvCxnSpPr>
            <a:stCxn id="728" idx="1"/>
            <a:endCxn id="733" idx="6"/>
          </p:cNvCxnSpPr>
          <p:nvPr/>
        </p:nvCxnSpPr>
        <p:spPr>
          <a:xfrm rot="10800000">
            <a:off x="4194886" y="3096121"/>
            <a:ext cx="554400" cy="27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42"/>
          <p:cNvCxnSpPr>
            <a:stCxn id="733" idx="3"/>
            <a:endCxn id="732" idx="0"/>
          </p:cNvCxnSpPr>
          <p:nvPr/>
        </p:nvCxnSpPr>
        <p:spPr>
          <a:xfrm flipH="1">
            <a:off x="2378236" y="3320854"/>
            <a:ext cx="731100" cy="66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42"/>
          <p:cNvCxnSpPr>
            <a:stCxn id="731" idx="1"/>
            <a:endCxn id="728" idx="5"/>
          </p:cNvCxnSpPr>
          <p:nvPr/>
        </p:nvCxnSpPr>
        <p:spPr>
          <a:xfrm rot="10800000">
            <a:off x="5648376" y="3824421"/>
            <a:ext cx="24000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42"/>
          <p:cNvCxnSpPr>
            <a:stCxn id="731" idx="6"/>
            <a:endCxn id="724" idx="2"/>
          </p:cNvCxnSpPr>
          <p:nvPr/>
        </p:nvCxnSpPr>
        <p:spPr>
          <a:xfrm>
            <a:off x="7367925" y="4593375"/>
            <a:ext cx="1810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42"/>
          <p:cNvCxnSpPr>
            <a:endCxn id="729" idx="2"/>
          </p:cNvCxnSpPr>
          <p:nvPr/>
        </p:nvCxnSpPr>
        <p:spPr>
          <a:xfrm>
            <a:off x="5834850" y="3599500"/>
            <a:ext cx="1722900" cy="13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0" name="Google Shape;740;p42"/>
          <p:cNvCxnSpPr>
            <a:stCxn id="730" idx="3"/>
            <a:endCxn id="729" idx="7"/>
          </p:cNvCxnSpPr>
          <p:nvPr/>
        </p:nvCxnSpPr>
        <p:spPr>
          <a:xfrm flipH="1">
            <a:off x="8643086" y="3041754"/>
            <a:ext cx="496800" cy="46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42"/>
          <p:cNvCxnSpPr>
            <a:stCxn id="730" idx="2"/>
            <a:endCxn id="725" idx="6"/>
          </p:cNvCxnSpPr>
          <p:nvPr/>
        </p:nvCxnSpPr>
        <p:spPr>
          <a:xfrm rot="10800000">
            <a:off x="7436250" y="2817000"/>
            <a:ext cx="151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42"/>
          <p:cNvCxnSpPr>
            <a:stCxn id="724" idx="0"/>
            <a:endCxn id="729" idx="6"/>
          </p:cNvCxnSpPr>
          <p:nvPr/>
        </p:nvCxnSpPr>
        <p:spPr>
          <a:xfrm rot="10800000">
            <a:off x="8829600" y="3731925"/>
            <a:ext cx="984300" cy="5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3" name="Google Shape;743;p42"/>
          <p:cNvSpPr/>
          <p:nvPr/>
        </p:nvSpPr>
        <p:spPr>
          <a:xfrm>
            <a:off x="1480075" y="5269325"/>
            <a:ext cx="8695200" cy="635700"/>
          </a:xfrm>
          <a:prstGeom prst="wedgeRectCallout">
            <a:avLst>
              <a:gd fmla="val 48892" name="adj1"/>
              <a:gd fmla="val 11092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Harry Potter.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42"/>
          <p:cNvSpPr/>
          <p:nvPr/>
        </p:nvSpPr>
        <p:spPr>
          <a:xfrm>
            <a:off x="9200100" y="5544375"/>
            <a:ext cx="2515200" cy="10284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Task covers multiple input nodes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Inductive vs. Deductive</a:t>
            </a:r>
            <a:endParaRPr/>
          </a:p>
        </p:txBody>
      </p:sp>
      <p:sp>
        <p:nvSpPr>
          <p:cNvPr id="252" name="Google Shape;252;p16"/>
          <p:cNvSpPr/>
          <p:nvPr/>
        </p:nvSpPr>
        <p:spPr>
          <a:xfrm>
            <a:off x="1405100" y="1907575"/>
            <a:ext cx="4271100" cy="17808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Deductive knowledge involves </a:t>
            </a: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precise 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rule-driven generalisations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5782100" y="3688425"/>
            <a:ext cx="4416600" cy="1848300"/>
          </a:xfrm>
          <a:prstGeom prst="ellipse">
            <a:avLst/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Inductive knowledge focus on </a:t>
            </a:r>
            <a:r>
              <a:rPr b="1" lang="en-IE" sz="2100">
                <a:latin typeface="Calibri"/>
                <a:ea typeface="Calibri"/>
                <a:cs typeface="Calibri"/>
                <a:sym typeface="Calibri"/>
              </a:rPr>
              <a:t>likely </a:t>
            </a: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knowledge, especially in incomplete graphs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Recurrent graph neural network</a:t>
            </a:r>
            <a:endParaRPr/>
          </a:p>
        </p:txBody>
      </p:sp>
      <p:sp>
        <p:nvSpPr>
          <p:cNvPr id="751" name="Google Shape;751;p43"/>
          <p:cNvSpPr/>
          <p:nvPr/>
        </p:nvSpPr>
        <p:spPr>
          <a:xfrm>
            <a:off x="7676500" y="2758150"/>
            <a:ext cx="1271700" cy="635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Gremlins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43"/>
          <p:cNvSpPr/>
          <p:nvPr/>
        </p:nvSpPr>
        <p:spPr>
          <a:xfrm>
            <a:off x="9278100" y="1975575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Christmas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43"/>
          <p:cNvSpPr/>
          <p:nvPr/>
        </p:nvSpPr>
        <p:spPr>
          <a:xfrm>
            <a:off x="8747975" y="3751950"/>
            <a:ext cx="17334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Christopher Columbus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43"/>
          <p:cNvSpPr/>
          <p:nvPr/>
        </p:nvSpPr>
        <p:spPr>
          <a:xfrm>
            <a:off x="6036550" y="2254675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Monster Film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43"/>
          <p:cNvCxnSpPr>
            <a:stCxn id="751" idx="7"/>
            <a:endCxn id="752" idx="3"/>
          </p:cNvCxnSpPr>
          <p:nvPr/>
        </p:nvCxnSpPr>
        <p:spPr>
          <a:xfrm flipH="1" rot="10800000">
            <a:off x="8761964" y="2518246"/>
            <a:ext cx="702300" cy="33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43"/>
          <p:cNvCxnSpPr>
            <a:stCxn id="751" idx="1"/>
            <a:endCxn id="754" idx="6"/>
          </p:cNvCxnSpPr>
          <p:nvPr/>
        </p:nvCxnSpPr>
        <p:spPr>
          <a:xfrm rot="10800000">
            <a:off x="7308336" y="2572546"/>
            <a:ext cx="554400" cy="27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43"/>
          <p:cNvCxnSpPr>
            <a:stCxn id="753" idx="1"/>
            <a:endCxn id="751" idx="5"/>
          </p:cNvCxnSpPr>
          <p:nvPr/>
        </p:nvCxnSpPr>
        <p:spPr>
          <a:xfrm rot="10800000">
            <a:off x="8761826" y="3300846"/>
            <a:ext cx="24000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43"/>
          <p:cNvCxnSpPr/>
          <p:nvPr/>
        </p:nvCxnSpPr>
        <p:spPr>
          <a:xfrm>
            <a:off x="8948300" y="3075925"/>
            <a:ext cx="1722900" cy="13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9" name="Google Shape;759;p43"/>
          <p:cNvSpPr/>
          <p:nvPr/>
        </p:nvSpPr>
        <p:spPr>
          <a:xfrm>
            <a:off x="10671200" y="2890375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Family Movie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43"/>
          <p:cNvSpPr txBox="1"/>
          <p:nvPr/>
        </p:nvSpPr>
        <p:spPr>
          <a:xfrm>
            <a:off x="1075225" y="1916675"/>
            <a:ext cx="42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Recurrent graph neural networks have a hidden representation based on the neighbouring nodes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1" name="Google Shape;7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975" y="3845050"/>
            <a:ext cx="65055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3"/>
          <p:cNvSpPr/>
          <p:nvPr/>
        </p:nvSpPr>
        <p:spPr>
          <a:xfrm>
            <a:off x="838200" y="5058175"/>
            <a:ext cx="2094300" cy="83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Hidden state of node </a:t>
            </a:r>
            <a:r>
              <a:rPr i="1" lang="en-IE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 at time </a:t>
            </a:r>
            <a:r>
              <a:rPr i="1" lang="en-IE" sz="1900">
                <a:latin typeface="Calibri"/>
                <a:ea typeface="Calibri"/>
                <a:cs typeface="Calibri"/>
                <a:sym typeface="Calibri"/>
              </a:rPr>
              <a:t>t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3" name="Google Shape;763;p43"/>
          <p:cNvCxnSpPr>
            <a:stCxn id="762" idx="0"/>
          </p:cNvCxnSpPr>
          <p:nvPr/>
        </p:nvCxnSpPr>
        <p:spPr>
          <a:xfrm rot="10800000">
            <a:off x="1383750" y="4562575"/>
            <a:ext cx="501600" cy="49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43"/>
          <p:cNvSpPr/>
          <p:nvPr/>
        </p:nvSpPr>
        <p:spPr>
          <a:xfrm>
            <a:off x="2514625" y="2960425"/>
            <a:ext cx="1814400" cy="49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43"/>
          <p:cNvCxnSpPr/>
          <p:nvPr/>
        </p:nvCxnSpPr>
        <p:spPr>
          <a:xfrm flipH="1">
            <a:off x="2403025" y="3456025"/>
            <a:ext cx="1018800" cy="41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6" name="Google Shape;766;p43"/>
          <p:cNvSpPr/>
          <p:nvPr/>
        </p:nvSpPr>
        <p:spPr>
          <a:xfrm>
            <a:off x="4329025" y="5154475"/>
            <a:ext cx="2979300" cy="88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Hidden state of neighbours and property embeddings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7" name="Google Shape;767;p43"/>
          <p:cNvCxnSpPr>
            <a:stCxn id="766" idx="0"/>
          </p:cNvCxnSpPr>
          <p:nvPr/>
        </p:nvCxnSpPr>
        <p:spPr>
          <a:xfrm rot="10800000">
            <a:off x="4974175" y="4543975"/>
            <a:ext cx="844500" cy="6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RecGNNs and Message Passing</a:t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1570750" y="2038225"/>
            <a:ext cx="3225600" cy="129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RecGNNs are a special case of message passing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44"/>
          <p:cNvSpPr/>
          <p:nvPr/>
        </p:nvSpPr>
        <p:spPr>
          <a:xfrm>
            <a:off x="6014650" y="2368275"/>
            <a:ext cx="3225600" cy="129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Message is the hidden representation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4"/>
          <p:cNvSpPr/>
          <p:nvPr/>
        </p:nvSpPr>
        <p:spPr>
          <a:xfrm>
            <a:off x="2427175" y="4138150"/>
            <a:ext cx="3225600" cy="1299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Aggregator is a neural network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44"/>
          <p:cNvSpPr/>
          <p:nvPr/>
        </p:nvSpPr>
        <p:spPr>
          <a:xfrm>
            <a:off x="6937475" y="4525250"/>
            <a:ext cx="3299400" cy="140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Iterate to reduce loss, e.g., recommendation accuracy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5"/>
          <p:cNvSpPr/>
          <p:nvPr/>
        </p:nvSpPr>
        <p:spPr>
          <a:xfrm>
            <a:off x="7750900" y="2281325"/>
            <a:ext cx="3576000" cy="21798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Graphs as images</a:t>
            </a:r>
            <a:endParaRPr/>
          </a:p>
        </p:txBody>
      </p:sp>
      <p:cxnSp>
        <p:nvCxnSpPr>
          <p:cNvPr id="785" name="Google Shape;785;p45"/>
          <p:cNvCxnSpPr>
            <a:stCxn id="786" idx="1"/>
            <a:endCxn id="787" idx="5"/>
          </p:cNvCxnSpPr>
          <p:nvPr/>
        </p:nvCxnSpPr>
        <p:spPr>
          <a:xfrm rot="10800000">
            <a:off x="3100386" y="2765534"/>
            <a:ext cx="2114100" cy="132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45"/>
          <p:cNvSpPr/>
          <p:nvPr/>
        </p:nvSpPr>
        <p:spPr>
          <a:xfrm>
            <a:off x="413250" y="3005538"/>
            <a:ext cx="1271700" cy="635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Gremlins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45"/>
          <p:cNvSpPr/>
          <p:nvPr/>
        </p:nvSpPr>
        <p:spPr>
          <a:xfrm>
            <a:off x="2014850" y="2222963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Christmas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45"/>
          <p:cNvSpPr/>
          <p:nvPr/>
        </p:nvSpPr>
        <p:spPr>
          <a:xfrm>
            <a:off x="3407950" y="3137763"/>
            <a:ext cx="12717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Family Movie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45"/>
          <p:cNvSpPr/>
          <p:nvPr/>
        </p:nvSpPr>
        <p:spPr>
          <a:xfrm>
            <a:off x="4803850" y="2222963"/>
            <a:ext cx="1271700" cy="635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Home Alone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45"/>
          <p:cNvSpPr/>
          <p:nvPr/>
        </p:nvSpPr>
        <p:spPr>
          <a:xfrm>
            <a:off x="1484725" y="3999338"/>
            <a:ext cx="1733400" cy="6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Christopher Columbus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45"/>
          <p:cNvSpPr/>
          <p:nvPr/>
        </p:nvSpPr>
        <p:spPr>
          <a:xfrm>
            <a:off x="5028250" y="3999338"/>
            <a:ext cx="1271700" cy="635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Harry Potter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45"/>
          <p:cNvCxnSpPr>
            <a:stCxn id="788" idx="7"/>
            <a:endCxn id="787" idx="3"/>
          </p:cNvCxnSpPr>
          <p:nvPr/>
        </p:nvCxnSpPr>
        <p:spPr>
          <a:xfrm flipH="1" rot="10800000">
            <a:off x="1498714" y="2765634"/>
            <a:ext cx="702300" cy="33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45"/>
          <p:cNvCxnSpPr>
            <a:stCxn id="791" idx="1"/>
            <a:endCxn id="788" idx="5"/>
          </p:cNvCxnSpPr>
          <p:nvPr/>
        </p:nvCxnSpPr>
        <p:spPr>
          <a:xfrm rot="10800000">
            <a:off x="1498576" y="3548234"/>
            <a:ext cx="24000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45"/>
          <p:cNvCxnSpPr>
            <a:stCxn id="791" idx="6"/>
            <a:endCxn id="786" idx="2"/>
          </p:cNvCxnSpPr>
          <p:nvPr/>
        </p:nvCxnSpPr>
        <p:spPr>
          <a:xfrm>
            <a:off x="3218125" y="4317188"/>
            <a:ext cx="1810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45"/>
          <p:cNvCxnSpPr>
            <a:endCxn id="789" idx="2"/>
          </p:cNvCxnSpPr>
          <p:nvPr/>
        </p:nvCxnSpPr>
        <p:spPr>
          <a:xfrm>
            <a:off x="1685050" y="3323313"/>
            <a:ext cx="1722900" cy="13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45"/>
          <p:cNvCxnSpPr>
            <a:stCxn id="790" idx="3"/>
            <a:endCxn id="789" idx="7"/>
          </p:cNvCxnSpPr>
          <p:nvPr/>
        </p:nvCxnSpPr>
        <p:spPr>
          <a:xfrm flipH="1">
            <a:off x="4493286" y="2765566"/>
            <a:ext cx="496800" cy="46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45"/>
          <p:cNvCxnSpPr>
            <a:stCxn id="790" idx="2"/>
            <a:endCxn id="787" idx="6"/>
          </p:cNvCxnSpPr>
          <p:nvPr/>
        </p:nvCxnSpPr>
        <p:spPr>
          <a:xfrm rot="10800000">
            <a:off x="3286450" y="2540813"/>
            <a:ext cx="1517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45"/>
          <p:cNvCxnSpPr>
            <a:stCxn id="786" idx="0"/>
            <a:endCxn id="789" idx="6"/>
          </p:cNvCxnSpPr>
          <p:nvPr/>
        </p:nvCxnSpPr>
        <p:spPr>
          <a:xfrm rot="10800000">
            <a:off x="4679800" y="3455738"/>
            <a:ext cx="984300" cy="5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799" name="Google Shape;799;p45"/>
          <p:cNvGraphicFramePr/>
          <p:nvPr/>
        </p:nvGraphicFramePr>
        <p:xfrm>
          <a:off x="7777775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{C9597FF8-E52C-42BA-8914-FA7B751488E2}</a:tableStyleId>
              </a:tblPr>
              <a:tblGrid>
                <a:gridCol w="596000"/>
                <a:gridCol w="596000"/>
                <a:gridCol w="596000"/>
                <a:gridCol w="596000"/>
                <a:gridCol w="596000"/>
                <a:gridCol w="596000"/>
              </a:tblGrid>
              <a:tr h="37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6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0" name="Google Shape;800;p45"/>
          <p:cNvSpPr/>
          <p:nvPr/>
        </p:nvSpPr>
        <p:spPr>
          <a:xfrm>
            <a:off x="6496613" y="2827625"/>
            <a:ext cx="860100" cy="124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7585775" y="5151700"/>
            <a:ext cx="3768000" cy="99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Looks like an image! Can we use computer vision techniques?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45"/>
          <p:cNvSpPr txBox="1"/>
          <p:nvPr/>
        </p:nvSpPr>
        <p:spPr>
          <a:xfrm>
            <a:off x="6370313" y="2149925"/>
            <a:ext cx="111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Graph Convolutional Neural Networks</a:t>
            </a:r>
            <a:endParaRPr/>
          </a:p>
        </p:txBody>
      </p:sp>
      <p:pic>
        <p:nvPicPr>
          <p:cNvPr id="809" name="Google Shape;8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350" y="1616021"/>
            <a:ext cx="4718975" cy="22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6"/>
          <p:cNvSpPr/>
          <p:nvPr/>
        </p:nvSpPr>
        <p:spPr>
          <a:xfrm>
            <a:off x="3644525" y="6120300"/>
            <a:ext cx="8396100" cy="28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100"/>
              <a:t>Image Source: https://towardsdatascience.com/understanding-graph-convolutional-networks-for-node-classification-a2bfdb7aba7b</a:t>
            </a:r>
            <a:endParaRPr sz="1100"/>
          </a:p>
        </p:txBody>
      </p:sp>
      <p:sp>
        <p:nvSpPr>
          <p:cNvPr id="811" name="Google Shape;811;p46"/>
          <p:cNvSpPr/>
          <p:nvPr/>
        </p:nvSpPr>
        <p:spPr>
          <a:xfrm>
            <a:off x="1065875" y="4487850"/>
            <a:ext cx="336600" cy="136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X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46"/>
          <p:cNvSpPr/>
          <p:nvPr/>
        </p:nvSpPr>
        <p:spPr>
          <a:xfrm>
            <a:off x="1776450" y="4936650"/>
            <a:ext cx="2000700" cy="4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6"/>
          <p:cNvSpPr/>
          <p:nvPr/>
        </p:nvSpPr>
        <p:spPr>
          <a:xfrm>
            <a:off x="4069950" y="4487850"/>
            <a:ext cx="336600" cy="136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46"/>
          <p:cNvSpPr/>
          <p:nvPr/>
        </p:nvSpPr>
        <p:spPr>
          <a:xfrm>
            <a:off x="4780525" y="4936650"/>
            <a:ext cx="2000700" cy="4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6"/>
          <p:cNvSpPr/>
          <p:nvPr/>
        </p:nvSpPr>
        <p:spPr>
          <a:xfrm>
            <a:off x="7223600" y="4487850"/>
            <a:ext cx="336600" cy="136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I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816" name="Google Shape;816;p46"/>
          <p:cNvSpPr/>
          <p:nvPr/>
        </p:nvSpPr>
        <p:spPr>
          <a:xfrm>
            <a:off x="7934175" y="4936650"/>
            <a:ext cx="2000700" cy="4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6"/>
          <p:cNvSpPr/>
          <p:nvPr/>
        </p:nvSpPr>
        <p:spPr>
          <a:xfrm>
            <a:off x="10377250" y="4487850"/>
            <a:ext cx="336600" cy="136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818" name="Google Shape;818;p46"/>
          <p:cNvSpPr/>
          <p:nvPr/>
        </p:nvSpPr>
        <p:spPr>
          <a:xfrm>
            <a:off x="2388225" y="4347600"/>
            <a:ext cx="532800" cy="4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46"/>
          <p:cNvSpPr/>
          <p:nvPr/>
        </p:nvSpPr>
        <p:spPr>
          <a:xfrm>
            <a:off x="5457725" y="4347600"/>
            <a:ext cx="532800" cy="4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46"/>
          <p:cNvSpPr/>
          <p:nvPr/>
        </p:nvSpPr>
        <p:spPr>
          <a:xfrm>
            <a:off x="8702325" y="4347600"/>
            <a:ext cx="532800" cy="4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300">
                <a:latin typeface="Calibri"/>
                <a:ea typeface="Calibri"/>
                <a:cs typeface="Calibri"/>
                <a:sym typeface="Calibri"/>
              </a:rPr>
              <a:t>A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6"/>
          <p:cNvSpPr/>
          <p:nvPr/>
        </p:nvSpPr>
        <p:spPr>
          <a:xfrm>
            <a:off x="2496350" y="1575950"/>
            <a:ext cx="2861100" cy="1467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In computer vision, we use convolutions to extract features from images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46"/>
          <p:cNvSpPr/>
          <p:nvPr/>
        </p:nvSpPr>
        <p:spPr>
          <a:xfrm>
            <a:off x="274975" y="3206850"/>
            <a:ext cx="2726400" cy="7482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Use adjacency matrix as the convolution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3" name="Google Shape;823;p46"/>
          <p:cNvCxnSpPr/>
          <p:nvPr/>
        </p:nvCxnSpPr>
        <p:spPr>
          <a:xfrm>
            <a:off x="1638225" y="3954900"/>
            <a:ext cx="596400" cy="37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4" name="Google Shape;824;p46"/>
          <p:cNvCxnSpPr/>
          <p:nvPr/>
        </p:nvCxnSpPr>
        <p:spPr>
          <a:xfrm>
            <a:off x="2982550" y="3889475"/>
            <a:ext cx="2206500" cy="43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46"/>
          <p:cNvCxnSpPr/>
          <p:nvPr/>
        </p:nvCxnSpPr>
        <p:spPr>
          <a:xfrm>
            <a:off x="3001375" y="3580950"/>
            <a:ext cx="5347800" cy="68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6" name="Google Shape;826;p46"/>
          <p:cNvSpPr/>
          <p:nvPr/>
        </p:nvSpPr>
        <p:spPr>
          <a:xfrm>
            <a:off x="9379325" y="2182438"/>
            <a:ext cx="2661300" cy="18138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Conv GNNs have a fixed depth in contrast to RecGNNs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7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Conclusion</a:t>
            </a:r>
            <a:endParaRPr/>
          </a:p>
        </p:txBody>
      </p:sp>
      <p:sp>
        <p:nvSpPr>
          <p:cNvPr id="839" name="Google Shape;839;p4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Inductive knowledge extracts hidden information from graphs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Graph analytics directly analyse the graph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Embeddings are a powerful way of capturing graph structure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Supervised (and unsupervised) problems can be solved by means of neural networks based on graphs.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17"/>
          <p:cNvCxnSpPr>
            <a:stCxn id="260" idx="0"/>
          </p:cNvCxnSpPr>
          <p:nvPr/>
        </p:nvCxnSpPr>
        <p:spPr>
          <a:xfrm flipH="1" rot="10800000">
            <a:off x="1947475" y="2113050"/>
            <a:ext cx="857400" cy="25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17"/>
          <p:cNvCxnSpPr>
            <a:stCxn id="262" idx="0"/>
            <a:endCxn id="263" idx="5"/>
          </p:cNvCxnSpPr>
          <p:nvPr/>
        </p:nvCxnSpPr>
        <p:spPr>
          <a:xfrm rot="10800000">
            <a:off x="3847775" y="2017300"/>
            <a:ext cx="754800" cy="248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17"/>
          <p:cNvSpPr txBox="1"/>
          <p:nvPr>
            <p:ph type="title"/>
          </p:nvPr>
        </p:nvSpPr>
        <p:spPr>
          <a:xfrm>
            <a:off x="916925" y="404050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Example</a:t>
            </a:r>
            <a:endParaRPr/>
          </a:p>
        </p:txBody>
      </p:sp>
      <p:sp>
        <p:nvSpPr>
          <p:cNvPr id="265" name="Google Shape;265;p17"/>
          <p:cNvSpPr/>
          <p:nvPr/>
        </p:nvSpPr>
        <p:spPr>
          <a:xfrm>
            <a:off x="2187825" y="2608575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London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313475" y="2608575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Heathrow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2187825" y="1442675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Capital City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7" name="Google Shape;267;p17"/>
          <p:cNvCxnSpPr>
            <a:stCxn id="265" idx="0"/>
            <a:endCxn id="263" idx="4"/>
          </p:cNvCxnSpPr>
          <p:nvPr/>
        </p:nvCxnSpPr>
        <p:spPr>
          <a:xfrm rot="10800000">
            <a:off x="3160125" y="2115975"/>
            <a:ext cx="0" cy="49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17"/>
          <p:cNvCxnSpPr>
            <a:stCxn id="265" idx="6"/>
            <a:endCxn id="266" idx="2"/>
          </p:cNvCxnSpPr>
          <p:nvPr/>
        </p:nvCxnSpPr>
        <p:spPr>
          <a:xfrm>
            <a:off x="4132425" y="2945175"/>
            <a:ext cx="118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17"/>
          <p:cNvSpPr txBox="1"/>
          <p:nvPr/>
        </p:nvSpPr>
        <p:spPr>
          <a:xfrm>
            <a:off x="4132425" y="2498775"/>
            <a:ext cx="91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919075" y="3586025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Tokyo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4063425" y="3586025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Narita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17"/>
          <p:cNvCxnSpPr>
            <a:stCxn id="270" idx="0"/>
            <a:endCxn id="263" idx="3"/>
          </p:cNvCxnSpPr>
          <p:nvPr/>
        </p:nvCxnSpPr>
        <p:spPr>
          <a:xfrm flipH="1" rot="10800000">
            <a:off x="1891375" y="2017325"/>
            <a:ext cx="581100" cy="156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17"/>
          <p:cNvCxnSpPr>
            <a:stCxn id="270" idx="6"/>
            <a:endCxn id="271" idx="2"/>
          </p:cNvCxnSpPr>
          <p:nvPr/>
        </p:nvCxnSpPr>
        <p:spPr>
          <a:xfrm>
            <a:off x="2863675" y="3922625"/>
            <a:ext cx="1199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17"/>
          <p:cNvSpPr txBox="1"/>
          <p:nvPr/>
        </p:nvSpPr>
        <p:spPr>
          <a:xfrm>
            <a:off x="3005450" y="3476225"/>
            <a:ext cx="91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5048625" y="1631125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Paris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8192975" y="1631125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Charles de Gaulle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17"/>
          <p:cNvCxnSpPr>
            <a:stCxn id="275" idx="6"/>
            <a:endCxn id="276" idx="2"/>
          </p:cNvCxnSpPr>
          <p:nvPr/>
        </p:nvCxnSpPr>
        <p:spPr>
          <a:xfrm>
            <a:off x="6993225" y="1967725"/>
            <a:ext cx="1199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17"/>
          <p:cNvSpPr txBox="1"/>
          <p:nvPr/>
        </p:nvSpPr>
        <p:spPr>
          <a:xfrm>
            <a:off x="7135000" y="1521325"/>
            <a:ext cx="91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" name="Google Shape;279;p17"/>
          <p:cNvCxnSpPr>
            <a:stCxn id="275" idx="2"/>
            <a:endCxn id="263" idx="6"/>
          </p:cNvCxnSpPr>
          <p:nvPr/>
        </p:nvCxnSpPr>
        <p:spPr>
          <a:xfrm rot="10800000">
            <a:off x="4132425" y="1779325"/>
            <a:ext cx="916200" cy="18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17"/>
          <p:cNvSpPr/>
          <p:nvPr/>
        </p:nvSpPr>
        <p:spPr>
          <a:xfrm>
            <a:off x="3630275" y="4504300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Madrid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6774625" y="4504300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Barajas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1" name="Google Shape;281;p17"/>
          <p:cNvCxnSpPr>
            <a:stCxn id="262" idx="6"/>
            <a:endCxn id="280" idx="2"/>
          </p:cNvCxnSpPr>
          <p:nvPr/>
        </p:nvCxnSpPr>
        <p:spPr>
          <a:xfrm>
            <a:off x="5574875" y="4840900"/>
            <a:ext cx="1199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17"/>
          <p:cNvSpPr txBox="1"/>
          <p:nvPr/>
        </p:nvSpPr>
        <p:spPr>
          <a:xfrm>
            <a:off x="5716650" y="4394500"/>
            <a:ext cx="91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Calibri"/>
                <a:ea typeface="Calibri"/>
                <a:cs typeface="Calibri"/>
                <a:sym typeface="Calibri"/>
              </a:rPr>
              <a:t>airport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7"/>
          <p:cNvSpPr/>
          <p:nvPr/>
        </p:nvSpPr>
        <p:spPr>
          <a:xfrm>
            <a:off x="8137275" y="2823625"/>
            <a:ext cx="2776800" cy="1325700"/>
          </a:xfrm>
          <a:prstGeom prst="cloudCallout">
            <a:avLst>
              <a:gd fmla="val 61340" name="adj1"/>
              <a:gd fmla="val 91757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All capital cities have an airport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975175" y="4696350"/>
            <a:ext cx="1944600" cy="673200"/>
          </a:xfrm>
          <a:prstGeom prst="ellipse">
            <a:avLst/>
          </a:prstGeom>
          <a:solidFill>
            <a:srgbClr val="72E0E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Vaduz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5955750" y="5086225"/>
            <a:ext cx="5656554" cy="1682964"/>
          </a:xfrm>
          <a:prstGeom prst="irregularSeal1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96% of capitals have an airport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Graph Analytics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/>
          <p:nvPr/>
        </p:nvSpPr>
        <p:spPr>
          <a:xfrm>
            <a:off x="6479325" y="2515075"/>
            <a:ext cx="3375300" cy="3085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/>
          <p:nvPr/>
        </p:nvSpPr>
        <p:spPr>
          <a:xfrm>
            <a:off x="577750" y="649950"/>
            <a:ext cx="2891100" cy="2606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9"/>
          <p:cNvSpPr/>
          <p:nvPr/>
        </p:nvSpPr>
        <p:spPr>
          <a:xfrm>
            <a:off x="5226500" y="2935800"/>
            <a:ext cx="336600" cy="3459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"/>
          <p:cNvSpPr/>
          <p:nvPr/>
        </p:nvSpPr>
        <p:spPr>
          <a:xfrm>
            <a:off x="3826850" y="3639825"/>
            <a:ext cx="336600" cy="3459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"/>
          <p:cNvSpPr/>
          <p:nvPr/>
        </p:nvSpPr>
        <p:spPr>
          <a:xfrm>
            <a:off x="3876400" y="1875525"/>
            <a:ext cx="336600" cy="3459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9"/>
          <p:cNvSpPr/>
          <p:nvPr/>
        </p:nvSpPr>
        <p:spPr>
          <a:xfrm>
            <a:off x="6048350" y="1326700"/>
            <a:ext cx="336600" cy="345900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9"/>
          <p:cNvSpPr/>
          <p:nvPr/>
        </p:nvSpPr>
        <p:spPr>
          <a:xfrm>
            <a:off x="7079625" y="2825450"/>
            <a:ext cx="336600" cy="3459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9"/>
          <p:cNvSpPr/>
          <p:nvPr/>
        </p:nvSpPr>
        <p:spPr>
          <a:xfrm>
            <a:off x="5394800" y="4370950"/>
            <a:ext cx="336600" cy="3459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"/>
          <p:cNvSpPr/>
          <p:nvPr/>
        </p:nvSpPr>
        <p:spPr>
          <a:xfrm>
            <a:off x="7404450" y="4143900"/>
            <a:ext cx="336600" cy="345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"/>
          <p:cNvSpPr/>
          <p:nvPr/>
        </p:nvSpPr>
        <p:spPr>
          <a:xfrm>
            <a:off x="8733600" y="3256050"/>
            <a:ext cx="336600" cy="3459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9"/>
          <p:cNvSpPr/>
          <p:nvPr/>
        </p:nvSpPr>
        <p:spPr>
          <a:xfrm>
            <a:off x="8792500" y="4932450"/>
            <a:ext cx="336600" cy="3459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1776475" y="2479550"/>
            <a:ext cx="336600" cy="3459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9"/>
          <p:cNvSpPr/>
          <p:nvPr/>
        </p:nvSpPr>
        <p:spPr>
          <a:xfrm>
            <a:off x="2471150" y="1379100"/>
            <a:ext cx="336600" cy="3459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9"/>
          <p:cNvSpPr/>
          <p:nvPr/>
        </p:nvSpPr>
        <p:spPr>
          <a:xfrm>
            <a:off x="1108900" y="1222950"/>
            <a:ext cx="336600" cy="3459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19"/>
          <p:cNvCxnSpPr>
            <a:stCxn id="309" idx="6"/>
            <a:endCxn id="308" idx="2"/>
          </p:cNvCxnSpPr>
          <p:nvPr/>
        </p:nvCxnSpPr>
        <p:spPr>
          <a:xfrm>
            <a:off x="1445500" y="1395900"/>
            <a:ext cx="1025700" cy="1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19"/>
          <p:cNvCxnSpPr>
            <a:stCxn id="308" idx="3"/>
            <a:endCxn id="307" idx="7"/>
          </p:cNvCxnSpPr>
          <p:nvPr/>
        </p:nvCxnSpPr>
        <p:spPr>
          <a:xfrm flipH="1">
            <a:off x="2063844" y="1674344"/>
            <a:ext cx="456600" cy="8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19"/>
          <p:cNvCxnSpPr>
            <a:stCxn id="309" idx="5"/>
            <a:endCxn id="307" idx="1"/>
          </p:cNvCxnSpPr>
          <p:nvPr/>
        </p:nvCxnSpPr>
        <p:spPr>
          <a:xfrm>
            <a:off x="1396206" y="1518194"/>
            <a:ext cx="429600" cy="10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19"/>
          <p:cNvCxnSpPr>
            <a:stCxn id="298" idx="1"/>
            <a:endCxn id="300" idx="5"/>
          </p:cNvCxnSpPr>
          <p:nvPr/>
        </p:nvCxnSpPr>
        <p:spPr>
          <a:xfrm rot="10800000">
            <a:off x="4163694" y="2170756"/>
            <a:ext cx="1112100" cy="8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19"/>
          <p:cNvCxnSpPr>
            <a:stCxn id="298" idx="7"/>
            <a:endCxn id="301" idx="3"/>
          </p:cNvCxnSpPr>
          <p:nvPr/>
        </p:nvCxnSpPr>
        <p:spPr>
          <a:xfrm flipH="1" rot="10800000">
            <a:off x="5513806" y="1622056"/>
            <a:ext cx="583800" cy="13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19"/>
          <p:cNvCxnSpPr>
            <a:stCxn id="298" idx="6"/>
            <a:endCxn id="302" idx="2"/>
          </p:cNvCxnSpPr>
          <p:nvPr/>
        </p:nvCxnSpPr>
        <p:spPr>
          <a:xfrm flipH="1" rot="10800000">
            <a:off x="5563100" y="2998350"/>
            <a:ext cx="1516500" cy="1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19"/>
          <p:cNvCxnSpPr>
            <a:stCxn id="298" idx="3"/>
            <a:endCxn id="299" idx="6"/>
          </p:cNvCxnSpPr>
          <p:nvPr/>
        </p:nvCxnSpPr>
        <p:spPr>
          <a:xfrm flipH="1">
            <a:off x="4163394" y="3231044"/>
            <a:ext cx="1112400" cy="58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19"/>
          <p:cNvCxnSpPr>
            <a:stCxn id="298" idx="4"/>
            <a:endCxn id="303" idx="1"/>
          </p:cNvCxnSpPr>
          <p:nvPr/>
        </p:nvCxnSpPr>
        <p:spPr>
          <a:xfrm>
            <a:off x="5394800" y="3281700"/>
            <a:ext cx="49200" cy="11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19"/>
          <p:cNvCxnSpPr>
            <a:stCxn id="302" idx="4"/>
            <a:endCxn id="304" idx="0"/>
          </p:cNvCxnSpPr>
          <p:nvPr/>
        </p:nvCxnSpPr>
        <p:spPr>
          <a:xfrm>
            <a:off x="7247925" y="3171350"/>
            <a:ext cx="324900" cy="9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19"/>
          <p:cNvCxnSpPr>
            <a:stCxn id="298" idx="5"/>
            <a:endCxn id="304" idx="2"/>
          </p:cNvCxnSpPr>
          <p:nvPr/>
        </p:nvCxnSpPr>
        <p:spPr>
          <a:xfrm>
            <a:off x="5513806" y="3231044"/>
            <a:ext cx="189060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19"/>
          <p:cNvCxnSpPr>
            <a:endCxn id="305" idx="2"/>
          </p:cNvCxnSpPr>
          <p:nvPr/>
        </p:nvCxnSpPr>
        <p:spPr>
          <a:xfrm>
            <a:off x="7416300" y="2998500"/>
            <a:ext cx="131730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19"/>
          <p:cNvCxnSpPr>
            <a:stCxn id="306" idx="0"/>
            <a:endCxn id="305" idx="4"/>
          </p:cNvCxnSpPr>
          <p:nvPr/>
        </p:nvCxnSpPr>
        <p:spPr>
          <a:xfrm rot="10800000">
            <a:off x="8902000" y="3601950"/>
            <a:ext cx="58800" cy="13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19"/>
          <p:cNvCxnSpPr>
            <a:stCxn id="304" idx="6"/>
            <a:endCxn id="306" idx="2"/>
          </p:cNvCxnSpPr>
          <p:nvPr/>
        </p:nvCxnSpPr>
        <p:spPr>
          <a:xfrm>
            <a:off x="7741050" y="4316850"/>
            <a:ext cx="1051500" cy="7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19"/>
          <p:cNvCxnSpPr>
            <a:stCxn id="304" idx="7"/>
            <a:endCxn id="305" idx="3"/>
          </p:cNvCxnSpPr>
          <p:nvPr/>
        </p:nvCxnSpPr>
        <p:spPr>
          <a:xfrm flipH="1" rot="10800000">
            <a:off x="7691756" y="3551356"/>
            <a:ext cx="1091100" cy="6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19"/>
          <p:cNvCxnSpPr>
            <a:stCxn id="302" idx="5"/>
            <a:endCxn id="306" idx="1"/>
          </p:cNvCxnSpPr>
          <p:nvPr/>
        </p:nvCxnSpPr>
        <p:spPr>
          <a:xfrm>
            <a:off x="7366931" y="3120694"/>
            <a:ext cx="1474800" cy="18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19"/>
          <p:cNvSpPr txBox="1"/>
          <p:nvPr/>
        </p:nvSpPr>
        <p:spPr>
          <a:xfrm>
            <a:off x="3917500" y="560975"/>
            <a:ext cx="20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Central Node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" name="Google Shape;326;p19"/>
          <p:cNvCxnSpPr>
            <a:stCxn id="325" idx="2"/>
            <a:endCxn id="298" idx="0"/>
          </p:cNvCxnSpPr>
          <p:nvPr/>
        </p:nvCxnSpPr>
        <p:spPr>
          <a:xfrm>
            <a:off x="4950250" y="1068875"/>
            <a:ext cx="444600" cy="186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27" name="Google Shape;327;p19"/>
          <p:cNvSpPr txBox="1"/>
          <p:nvPr/>
        </p:nvSpPr>
        <p:spPr>
          <a:xfrm>
            <a:off x="9277675" y="2221425"/>
            <a:ext cx="206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9"/>
          <p:cNvSpPr txBox="1"/>
          <p:nvPr/>
        </p:nvSpPr>
        <p:spPr>
          <a:xfrm>
            <a:off x="352100" y="3457300"/>
            <a:ext cx="206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Unconnected Subgraph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1050775" y="5029850"/>
            <a:ext cx="206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Repeated Patterns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2723150" y="5402619"/>
            <a:ext cx="145500" cy="1203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9"/>
          <p:cNvSpPr/>
          <p:nvPr/>
        </p:nvSpPr>
        <p:spPr>
          <a:xfrm>
            <a:off x="3297874" y="5093813"/>
            <a:ext cx="145500" cy="120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9"/>
          <p:cNvSpPr/>
          <p:nvPr/>
        </p:nvSpPr>
        <p:spPr>
          <a:xfrm>
            <a:off x="3323343" y="5676888"/>
            <a:ext cx="145500" cy="120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" name="Google Shape;333;p19"/>
          <p:cNvCxnSpPr>
            <a:stCxn id="332" idx="0"/>
            <a:endCxn id="331" idx="4"/>
          </p:cNvCxnSpPr>
          <p:nvPr/>
        </p:nvCxnSpPr>
        <p:spPr>
          <a:xfrm rot="10800000">
            <a:off x="3370593" y="5213988"/>
            <a:ext cx="25500" cy="4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19"/>
          <p:cNvCxnSpPr>
            <a:stCxn id="330" idx="6"/>
            <a:endCxn id="332" idx="2"/>
          </p:cNvCxnSpPr>
          <p:nvPr/>
        </p:nvCxnSpPr>
        <p:spPr>
          <a:xfrm>
            <a:off x="2868650" y="5462769"/>
            <a:ext cx="454800" cy="2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19"/>
          <p:cNvCxnSpPr>
            <a:stCxn id="330" idx="7"/>
            <a:endCxn id="331" idx="3"/>
          </p:cNvCxnSpPr>
          <p:nvPr/>
        </p:nvCxnSpPr>
        <p:spPr>
          <a:xfrm flipH="1" rot="10800000">
            <a:off x="2847342" y="5196437"/>
            <a:ext cx="471900" cy="2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19"/>
          <p:cNvSpPr/>
          <p:nvPr/>
        </p:nvSpPr>
        <p:spPr>
          <a:xfrm>
            <a:off x="317900" y="1626850"/>
            <a:ext cx="888300" cy="90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9"/>
          <p:cNvSpPr/>
          <p:nvPr/>
        </p:nvSpPr>
        <p:spPr>
          <a:xfrm>
            <a:off x="5970650" y="1276263"/>
            <a:ext cx="1051500" cy="151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/>
          <p:nvPr/>
        </p:nvSpPr>
        <p:spPr>
          <a:xfrm>
            <a:off x="9331000" y="3964275"/>
            <a:ext cx="1317300" cy="81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Key graph analytics</a:t>
            </a:r>
            <a:endParaRPr/>
          </a:p>
        </p:txBody>
      </p:sp>
      <p:sp>
        <p:nvSpPr>
          <p:cNvPr id="345" name="Google Shape;345;p2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Centrality:</a:t>
            </a:r>
            <a:r>
              <a:rPr lang="en-IE"/>
              <a:t> Which nodes are the most important in a graph?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Community detection:</a:t>
            </a:r>
            <a:r>
              <a:rPr lang="en-IE"/>
              <a:t> Are there sections of the graph that are strongly interrelated?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Connectivity:</a:t>
            </a:r>
            <a:r>
              <a:rPr lang="en-IE"/>
              <a:t> Can you reach one part of the graph from another?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Node similarity: </a:t>
            </a:r>
            <a:r>
              <a:rPr lang="en-IE"/>
              <a:t>Are there patterns in the graph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IE"/>
              <a:t>Path finding/prediction:</a:t>
            </a:r>
            <a:r>
              <a:rPr lang="en-IE"/>
              <a:t> Provide routes or explanations for connecting entities in the knowledge graph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PageRank</a:t>
            </a:r>
            <a:endParaRPr/>
          </a:p>
        </p:txBody>
      </p:sp>
      <p:sp>
        <p:nvSpPr>
          <p:cNvPr id="352" name="Google Shape;352;p21"/>
          <p:cNvSpPr txBox="1"/>
          <p:nvPr>
            <p:ph idx="1" type="body"/>
          </p:nvPr>
        </p:nvSpPr>
        <p:spPr>
          <a:xfrm>
            <a:off x="838200" y="1825625"/>
            <a:ext cx="105156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Centrality algorithm that started Google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Random walk model</a:t>
            </a:r>
            <a:endParaRPr/>
          </a:p>
        </p:txBody>
      </p:sp>
      <p:sp>
        <p:nvSpPr>
          <p:cNvPr id="353" name="Google Shape;353;p21"/>
          <p:cNvSpPr/>
          <p:nvPr/>
        </p:nvSpPr>
        <p:spPr>
          <a:xfrm>
            <a:off x="3506125" y="3861425"/>
            <a:ext cx="991200" cy="1028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1"/>
          <p:cNvSpPr/>
          <p:nvPr/>
        </p:nvSpPr>
        <p:spPr>
          <a:xfrm>
            <a:off x="5659350" y="3218075"/>
            <a:ext cx="991200" cy="1028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5659350" y="5352600"/>
            <a:ext cx="991200" cy="1028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7980875" y="4610525"/>
            <a:ext cx="991200" cy="1028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9741400" y="2649900"/>
            <a:ext cx="991200" cy="1028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1"/>
          <p:cNvSpPr/>
          <p:nvPr/>
        </p:nvSpPr>
        <p:spPr>
          <a:xfrm>
            <a:off x="10417400" y="4889825"/>
            <a:ext cx="991200" cy="1028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21"/>
          <p:cNvCxnSpPr>
            <a:stCxn id="353" idx="3"/>
            <a:endCxn id="354" idx="1"/>
          </p:cNvCxnSpPr>
          <p:nvPr/>
        </p:nvCxnSpPr>
        <p:spPr>
          <a:xfrm flipH="1" rot="10800000">
            <a:off x="4497325" y="3732425"/>
            <a:ext cx="1161900" cy="64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21"/>
          <p:cNvCxnSpPr>
            <a:stCxn id="354" idx="3"/>
            <a:endCxn id="357" idx="1"/>
          </p:cNvCxnSpPr>
          <p:nvPr/>
        </p:nvCxnSpPr>
        <p:spPr>
          <a:xfrm flipH="1" rot="10800000">
            <a:off x="6650550" y="3164075"/>
            <a:ext cx="3090900" cy="56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21"/>
          <p:cNvCxnSpPr>
            <a:stCxn id="356" idx="1"/>
            <a:endCxn id="354" idx="2"/>
          </p:cNvCxnSpPr>
          <p:nvPr/>
        </p:nvCxnSpPr>
        <p:spPr>
          <a:xfrm rot="10800000">
            <a:off x="6155075" y="4246625"/>
            <a:ext cx="1825800" cy="87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21"/>
          <p:cNvCxnSpPr>
            <a:stCxn id="356" idx="3"/>
            <a:endCxn id="357" idx="2"/>
          </p:cNvCxnSpPr>
          <p:nvPr/>
        </p:nvCxnSpPr>
        <p:spPr>
          <a:xfrm flipH="1" rot="10800000">
            <a:off x="8972075" y="3678425"/>
            <a:ext cx="1264800" cy="144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21"/>
          <p:cNvCxnSpPr>
            <a:stCxn id="356" idx="3"/>
            <a:endCxn id="358" idx="1"/>
          </p:cNvCxnSpPr>
          <p:nvPr/>
        </p:nvCxnSpPr>
        <p:spPr>
          <a:xfrm>
            <a:off x="8972075" y="5124725"/>
            <a:ext cx="1445400" cy="27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21"/>
          <p:cNvCxnSpPr>
            <a:stCxn id="355" idx="3"/>
            <a:endCxn id="356" idx="1"/>
          </p:cNvCxnSpPr>
          <p:nvPr/>
        </p:nvCxnSpPr>
        <p:spPr>
          <a:xfrm flipH="1" rot="10800000">
            <a:off x="6650550" y="5124600"/>
            <a:ext cx="1330200" cy="74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21"/>
          <p:cNvCxnSpPr>
            <a:stCxn id="353" idx="3"/>
            <a:endCxn id="355" idx="1"/>
          </p:cNvCxnSpPr>
          <p:nvPr/>
        </p:nvCxnSpPr>
        <p:spPr>
          <a:xfrm>
            <a:off x="4497325" y="4375625"/>
            <a:ext cx="1161900" cy="149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6" name="Google Shape;3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113" y="3105187"/>
            <a:ext cx="701226" cy="6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1"/>
          <p:cNvSpPr txBox="1"/>
          <p:nvPr/>
        </p:nvSpPr>
        <p:spPr>
          <a:xfrm>
            <a:off x="2907750" y="3248075"/>
            <a:ext cx="6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n-IE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=1.0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013" y="2532112"/>
            <a:ext cx="701226" cy="6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1"/>
          <p:cNvSpPr txBox="1"/>
          <p:nvPr/>
        </p:nvSpPr>
        <p:spPr>
          <a:xfrm>
            <a:off x="5432650" y="2675000"/>
            <a:ext cx="6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n-IE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=0.5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013" y="4610537"/>
            <a:ext cx="701226" cy="6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1"/>
          <p:cNvSpPr txBox="1"/>
          <p:nvPr/>
        </p:nvSpPr>
        <p:spPr>
          <a:xfrm>
            <a:off x="5432650" y="4753425"/>
            <a:ext cx="6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n-IE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=0.5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" name="Google Shape;372;p21"/>
          <p:cNvCxnSpPr>
            <a:stCxn id="354" idx="3"/>
            <a:endCxn id="356" idx="0"/>
          </p:cNvCxnSpPr>
          <p:nvPr/>
        </p:nvCxnSpPr>
        <p:spPr>
          <a:xfrm>
            <a:off x="6650550" y="3732275"/>
            <a:ext cx="1825800" cy="87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21"/>
          <p:cNvCxnSpPr>
            <a:stCxn id="355" idx="2"/>
            <a:endCxn id="358" idx="2"/>
          </p:cNvCxnSpPr>
          <p:nvPr/>
        </p:nvCxnSpPr>
        <p:spPr>
          <a:xfrm rot="-5400000">
            <a:off x="8302500" y="3770550"/>
            <a:ext cx="462900" cy="4758000"/>
          </a:xfrm>
          <a:prstGeom prst="curvedConnector3">
            <a:avLst>
              <a:gd fmla="val -5144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21"/>
          <p:cNvCxnSpPr>
            <a:stCxn id="355" idx="1"/>
            <a:endCxn id="353" idx="2"/>
          </p:cNvCxnSpPr>
          <p:nvPr/>
        </p:nvCxnSpPr>
        <p:spPr>
          <a:xfrm rot="10800000">
            <a:off x="4001850" y="4889700"/>
            <a:ext cx="1657500" cy="9771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5" name="Google Shape;3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8063" y="1899137"/>
            <a:ext cx="701226" cy="6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1"/>
          <p:cNvSpPr txBox="1"/>
          <p:nvPr/>
        </p:nvSpPr>
        <p:spPr>
          <a:xfrm>
            <a:off x="9396450" y="2042025"/>
            <a:ext cx="7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n-IE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=0.25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3188" y="4133087"/>
            <a:ext cx="701226" cy="6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1"/>
          <p:cNvSpPr txBox="1"/>
          <p:nvPr/>
        </p:nvSpPr>
        <p:spPr>
          <a:xfrm>
            <a:off x="10131575" y="4275975"/>
            <a:ext cx="7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n-IE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=0.17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188" y="3645387"/>
            <a:ext cx="701226" cy="6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1"/>
          <p:cNvSpPr txBox="1"/>
          <p:nvPr/>
        </p:nvSpPr>
        <p:spPr>
          <a:xfrm>
            <a:off x="7812575" y="3788275"/>
            <a:ext cx="7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n-IE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=0.42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113" y="4960112"/>
            <a:ext cx="701226" cy="6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1"/>
          <p:cNvSpPr txBox="1"/>
          <p:nvPr/>
        </p:nvSpPr>
        <p:spPr>
          <a:xfrm>
            <a:off x="2364500" y="5103000"/>
            <a:ext cx="7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-25000" lang="en-IE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E">
                <a:latin typeface="Calibri"/>
                <a:ea typeface="Calibri"/>
                <a:cs typeface="Calibri"/>
                <a:sym typeface="Calibri"/>
              </a:rPr>
              <a:t>=0.17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PageRank</a:t>
            </a:r>
            <a:endParaRPr/>
          </a:p>
        </p:txBody>
      </p:sp>
      <p:sp>
        <p:nvSpPr>
          <p:cNvPr id="389" name="Google Shape;389;p22"/>
          <p:cNvSpPr txBox="1"/>
          <p:nvPr>
            <p:ph idx="1" type="body"/>
          </p:nvPr>
        </p:nvSpPr>
        <p:spPr>
          <a:xfrm>
            <a:off x="838200" y="1825625"/>
            <a:ext cx="10515600" cy="12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 walker may stay at the same node, so there is also a probability, </a:t>
            </a:r>
            <a:r>
              <a:rPr i="1" lang="en-IE"/>
              <a:t>d</a:t>
            </a:r>
            <a:r>
              <a:rPr lang="en-IE"/>
              <a:t>,</a:t>
            </a:r>
            <a:r>
              <a:rPr lang="en-IE"/>
              <a:t> that the walker actually jumps</a:t>
            </a:r>
            <a:endParaRPr/>
          </a:p>
        </p:txBody>
      </p:sp>
      <p:sp>
        <p:nvSpPr>
          <p:cNvPr id="390" name="Google Shape;390;p22"/>
          <p:cNvSpPr txBox="1"/>
          <p:nvPr/>
        </p:nvSpPr>
        <p:spPr>
          <a:xfrm>
            <a:off x="888225" y="3121200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Probability of being at node 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8669975" y="5367925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Calibri"/>
                <a:ea typeface="Calibri"/>
                <a:cs typeface="Calibri"/>
                <a:sym typeface="Calibri"/>
              </a:rPr>
              <a:t>Nodes connected from current node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650" y="3512138"/>
            <a:ext cx="7219950" cy="143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22"/>
          <p:cNvCxnSpPr/>
          <p:nvPr/>
        </p:nvCxnSpPr>
        <p:spPr>
          <a:xfrm>
            <a:off x="2618025" y="3429000"/>
            <a:ext cx="439200" cy="38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22"/>
          <p:cNvCxnSpPr>
            <a:stCxn id="391" idx="0"/>
          </p:cNvCxnSpPr>
          <p:nvPr/>
        </p:nvCxnSpPr>
        <p:spPr>
          <a:xfrm rot="10800000">
            <a:off x="9069275" y="4880425"/>
            <a:ext cx="465600" cy="48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22"/>
          <p:cNvCxnSpPr>
            <a:stCxn id="391" idx="0"/>
          </p:cNvCxnSpPr>
          <p:nvPr/>
        </p:nvCxnSpPr>
        <p:spPr>
          <a:xfrm rot="10800000">
            <a:off x="8367875" y="4983325"/>
            <a:ext cx="1167000" cy="3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22"/>
          <p:cNvSpPr/>
          <p:nvPr/>
        </p:nvSpPr>
        <p:spPr>
          <a:xfrm>
            <a:off x="991075" y="4983325"/>
            <a:ext cx="3945600" cy="935100"/>
          </a:xfrm>
          <a:prstGeom prst="roundRect">
            <a:avLst>
              <a:gd fmla="val 16667" name="adj"/>
            </a:avLst>
          </a:prstGeom>
          <a:solidFill>
            <a:srgbClr val="B0DD46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Computation</a:t>
            </a: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 can be done either iteratively or by means of eigenvectors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